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theme/theme1.xml" ContentType="application/vnd.openxmlformats-officedocument.theme+xml"/>
  <Override PartName="/ppt/charts/colors2.xml" ContentType="application/vnd.ms-office.chartcolorstyl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charts/style2.xml" ContentType="application/vnd.ms-office.chartstyl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63" r:id="rId6"/>
    <p:sldId id="272" r:id="rId7"/>
    <p:sldId id="279" r:id="rId8"/>
    <p:sldId id="274" r:id="rId9"/>
    <p:sldId id="276" r:id="rId10"/>
    <p:sldId id="277" r:id="rId11"/>
    <p:sldId id="278" r:id="rId12"/>
    <p:sldId id="270" r:id="rId13"/>
    <p:sldId id="271" r:id="rId14"/>
    <p:sldId id="291" r:id="rId15"/>
    <p:sldId id="261" r:id="rId16"/>
    <p:sldId id="265" r:id="rId17"/>
    <p:sldId id="264" r:id="rId18"/>
    <p:sldId id="284" r:id="rId19"/>
    <p:sldId id="287" r:id="rId20"/>
    <p:sldId id="286" r:id="rId21"/>
    <p:sldId id="285" r:id="rId22"/>
    <p:sldId id="288" r:id="rId23"/>
    <p:sldId id="289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/>
    <p:restoredTop sz="94694"/>
  </p:normalViewPr>
  <p:slideViewPr>
    <p:cSldViewPr snapToGrid="0" snapToObjects="1">
      <p:cViewPr varScale="1">
        <p:scale>
          <a:sx n="62" d="100"/>
          <a:sy n="62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Lins\Downloads\20201208_RCA_Trends-Trades-VolumePricing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Lins\Downloads\20201208_RCA_Trends-Trades-VolumePricing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'Property Type Analysis'!$A$20</c:f>
              <c:strCache>
                <c:ptCount val="1"/>
                <c:pt idx="0">
                  <c:v>2020 (YTD)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8C-4866-B935-1ECF5B007B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8C-4866-B935-1ECF5B007B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D8C-4866-B935-1ECF5B007B8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D8C-4866-B935-1ECF5B007B86}"/>
              </c:ext>
            </c:extLst>
          </c:dPt>
          <c:dLbls>
            <c:dLbl>
              <c:idx val="1"/>
              <c:layout>
                <c:manualLayout>
                  <c:x val="-5.5372575838165149E-2"/>
                  <c:y val="-0.1168938339237203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8C-4866-B935-1ECF5B007B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Futura Bk BT" panose="020B05020202040203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'Property Type Analysis'!$B$9:$E$9</c:f>
              <c:strCache>
                <c:ptCount val="4"/>
                <c:pt idx="0">
                  <c:v> Office </c:v>
                </c:pt>
                <c:pt idx="1">
                  <c:v> Industrial </c:v>
                </c:pt>
                <c:pt idx="2">
                  <c:v> Retail </c:v>
                </c:pt>
                <c:pt idx="3">
                  <c:v> Apartment </c:v>
                </c:pt>
              </c:strCache>
            </c:strRef>
          </c:cat>
          <c:val>
            <c:numRef>
              <c:f>'Property Type Analysis'!$B$20:$E$20</c:f>
              <c:numCache>
                <c:formatCode>_("$"* #,##0_);_("$"* \(#,##0\);_("$"* "-"??_);_(@_)</c:formatCode>
                <c:ptCount val="4"/>
                <c:pt idx="0">
                  <c:v>307014355.65429997</c:v>
                </c:pt>
                <c:pt idx="1">
                  <c:v>957893784.95510006</c:v>
                </c:pt>
                <c:pt idx="2">
                  <c:v>407005058.65179998</c:v>
                </c:pt>
                <c:pt idx="3">
                  <c:v>336393859.14850003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D8C-4866-B935-1ECF5B007B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384999462469584"/>
          <c:y val="0.86790991841940113"/>
          <c:w val="0.6026098918831605"/>
          <c:h val="5.70379661599007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utura Bk BT" panose="020B05020202040203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'Property Type Analysis'!$B$9</c:f>
              <c:strCache>
                <c:ptCount val="1"/>
                <c:pt idx="0">
                  <c:v> Office 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51-429D-BD7F-2983A915506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51-429D-BD7F-2983A915506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51-429D-BD7F-2983A915506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51-429D-BD7F-2983A915506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C51-429D-BD7F-2983A915506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C51-429D-BD7F-2983A915506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C51-429D-BD7F-2983A915506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C51-429D-BD7F-2983A915506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C51-429D-BD7F-2983A915506E}"/>
                </c:ext>
              </c:extLst>
            </c:dLbl>
            <c:dLbl>
              <c:idx val="9"/>
              <c:layout>
                <c:manualLayout>
                  <c:x val="-2.7854792674038738E-2"/>
                  <c:y val="-1.5787930209189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C51-429D-BD7F-2983A915506E}"/>
                </c:ext>
              </c:extLst>
            </c:dLbl>
            <c:dLbl>
              <c:idx val="10"/>
              <c:layout>
                <c:manualLayout>
                  <c:x val="-5.8174052535944168E-2"/>
                  <c:y val="1.7155053084258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C51-429D-BD7F-2983A91550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Bk BT" panose="020B05020202040203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'Property Type Analysis'!$A$10:$A$20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 (YTD)</c:v>
                </c:pt>
              </c:strCache>
            </c:strRef>
          </c:cat>
          <c:val>
            <c:numRef>
              <c:f>'Property Type Analysis'!$B$10:$B$20</c:f>
              <c:numCache>
                <c:formatCode>_("$"* #,##0_);_("$"* \(#,##0\);_("$"* "-"??_);_(@_)</c:formatCode>
                <c:ptCount val="11"/>
                <c:pt idx="0">
                  <c:v>205226695.71259999</c:v>
                </c:pt>
                <c:pt idx="1">
                  <c:v>123616057.7736</c:v>
                </c:pt>
                <c:pt idx="2">
                  <c:v>429052040.7726</c:v>
                </c:pt>
                <c:pt idx="3">
                  <c:v>277063466.88059998</c:v>
                </c:pt>
                <c:pt idx="4">
                  <c:v>486060889.82120001</c:v>
                </c:pt>
                <c:pt idx="5">
                  <c:v>655568835.8994</c:v>
                </c:pt>
                <c:pt idx="6">
                  <c:v>924903261.07299995</c:v>
                </c:pt>
                <c:pt idx="7">
                  <c:v>693263049.15750003</c:v>
                </c:pt>
                <c:pt idx="8">
                  <c:v>650418604.08669996</c:v>
                </c:pt>
                <c:pt idx="9">
                  <c:v>847442847.27199996</c:v>
                </c:pt>
                <c:pt idx="10">
                  <c:v>307014355.65429997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7C51-429D-BD7F-2983A915506E}"/>
            </c:ext>
          </c:extLst>
        </c:ser>
        <c:ser>
          <c:idx val="1"/>
          <c:order val="1"/>
          <c:tx>
            <c:strRef>
              <c:f>'Property Type Analysis'!$C$9</c:f>
              <c:strCache>
                <c:ptCount val="1"/>
                <c:pt idx="0">
                  <c:v> Industrial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C51-429D-BD7F-2983A915506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C51-429D-BD7F-2983A915506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C51-429D-BD7F-2983A915506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C51-429D-BD7F-2983A915506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C51-429D-BD7F-2983A915506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C51-429D-BD7F-2983A915506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C51-429D-BD7F-2983A915506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C51-429D-BD7F-2983A915506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C51-429D-BD7F-2983A915506E}"/>
                </c:ext>
              </c:extLst>
            </c:dLbl>
            <c:dLbl>
              <c:idx val="9"/>
              <c:layout>
                <c:manualLayout>
                  <c:x val="-4.9182287351774628E-2"/>
                  <c:y val="-2.4716887321588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C51-429D-BD7F-2983A915506E}"/>
                </c:ext>
              </c:extLst>
            </c:dLbl>
            <c:dLbl>
              <c:idx val="10"/>
              <c:layout>
                <c:manualLayout>
                  <c:x val="0"/>
                  <c:y val="-2.3510968885176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C51-429D-BD7F-2983A91550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Bk BT" panose="020B05020202040203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'Property Type Analysis'!$A$10:$A$20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 (YTD)</c:v>
                </c:pt>
              </c:strCache>
            </c:strRef>
          </c:cat>
          <c:val>
            <c:numRef>
              <c:f>'Property Type Analysis'!$C$10:$C$20</c:f>
              <c:numCache>
                <c:formatCode>_("$"* #,##0_);_("$"* \(#,##0\);_("$"* "-"??_);_(@_)</c:formatCode>
                <c:ptCount val="11"/>
                <c:pt idx="0">
                  <c:v>310267314</c:v>
                </c:pt>
                <c:pt idx="1">
                  <c:v>302441597.60229999</c:v>
                </c:pt>
                <c:pt idx="2">
                  <c:v>373565553.86080003</c:v>
                </c:pt>
                <c:pt idx="3">
                  <c:v>569854918.18659997</c:v>
                </c:pt>
                <c:pt idx="4">
                  <c:v>402124074.27359998</c:v>
                </c:pt>
                <c:pt idx="5">
                  <c:v>895135658.11339998</c:v>
                </c:pt>
                <c:pt idx="6">
                  <c:v>590386718.71519995</c:v>
                </c:pt>
                <c:pt idx="7">
                  <c:v>881704578.33840001</c:v>
                </c:pt>
                <c:pt idx="8">
                  <c:v>751561667.93130004</c:v>
                </c:pt>
                <c:pt idx="9">
                  <c:v>930524202.3793</c:v>
                </c:pt>
                <c:pt idx="10">
                  <c:v>957893784.95510006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7C51-429D-BD7F-2983A915506E}"/>
            </c:ext>
          </c:extLst>
        </c:ser>
        <c:ser>
          <c:idx val="2"/>
          <c:order val="2"/>
          <c:tx>
            <c:strRef>
              <c:f>'Property Type Analysis'!$D$9</c:f>
              <c:strCache>
                <c:ptCount val="1"/>
                <c:pt idx="0">
                  <c:v> Retail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7C51-429D-BD7F-2983A915506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C51-429D-BD7F-2983A915506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7C51-429D-BD7F-2983A915506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7C51-429D-BD7F-2983A915506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7C51-429D-BD7F-2983A915506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7C51-429D-BD7F-2983A915506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7C51-429D-BD7F-2983A915506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7C51-429D-BD7F-2983A915506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7C51-429D-BD7F-2983A915506E}"/>
                </c:ext>
              </c:extLst>
            </c:dLbl>
            <c:dLbl>
              <c:idx val="10"/>
              <c:layout>
                <c:manualLayout>
                  <c:x val="-1.0849909275110609E-3"/>
                  <c:y val="-1.8824963202006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7C51-429D-BD7F-2983A91550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Bk BT" panose="020B05020202040203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'Property Type Analysis'!$A$10:$A$20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 (YTD)</c:v>
                </c:pt>
              </c:strCache>
            </c:strRef>
          </c:cat>
          <c:val>
            <c:numRef>
              <c:f>'Property Type Analysis'!$D$10:$D$20</c:f>
              <c:numCache>
                <c:formatCode>_("$"* #,##0_);_("$"* \(#,##0\);_("$"* "-"??_);_(@_)</c:formatCode>
                <c:ptCount val="11"/>
                <c:pt idx="0">
                  <c:v>303496343.95789999</c:v>
                </c:pt>
                <c:pt idx="1">
                  <c:v>401847019.6728</c:v>
                </c:pt>
                <c:pt idx="2">
                  <c:v>516283359.5826</c:v>
                </c:pt>
                <c:pt idx="3">
                  <c:v>773349220.48230004</c:v>
                </c:pt>
                <c:pt idx="4">
                  <c:v>769617247.54879999</c:v>
                </c:pt>
                <c:pt idx="5">
                  <c:v>934365590.86170006</c:v>
                </c:pt>
                <c:pt idx="6">
                  <c:v>929203705.62469995</c:v>
                </c:pt>
                <c:pt idx="7">
                  <c:v>490631672.48019999</c:v>
                </c:pt>
                <c:pt idx="8">
                  <c:v>875680940.47189999</c:v>
                </c:pt>
                <c:pt idx="9">
                  <c:v>1116851524.4983001</c:v>
                </c:pt>
                <c:pt idx="10">
                  <c:v>407005058.65179998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2-7C51-429D-BD7F-2983A915506E}"/>
            </c:ext>
          </c:extLst>
        </c:ser>
        <c:ser>
          <c:idx val="4"/>
          <c:order val="3"/>
          <c:tx>
            <c:strRef>
              <c:f>'Property Type Analysis'!$E$9</c:f>
              <c:strCache>
                <c:ptCount val="1"/>
                <c:pt idx="0">
                  <c:v> Apartment 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7C51-429D-BD7F-2983A915506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7C51-429D-BD7F-2983A915506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3993D45-8AC6-44BB-A9B8-871DD82EC928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5-7C51-429D-BD7F-2983A915506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7C51-429D-BD7F-2983A915506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7C51-429D-BD7F-2983A915506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7C51-429D-BD7F-2983A915506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7C51-429D-BD7F-2983A915506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7C51-429D-BD7F-2983A915506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7C51-429D-BD7F-2983A915506E}"/>
                </c:ext>
              </c:extLst>
            </c:dLbl>
            <c:dLbl>
              <c:idx val="9"/>
              <c:layout>
                <c:manualLayout>
                  <c:x val="-4.3948198261502806E-2"/>
                  <c:y val="-2.2054001658917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7C51-429D-BD7F-2983A915506E}"/>
                </c:ext>
              </c:extLst>
            </c:dLbl>
            <c:dLbl>
              <c:idx val="10"/>
              <c:layout>
                <c:manualLayout>
                  <c:x val="-8.0306415108697426E-6"/>
                  <c:y val="-1.2900275513184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7C51-429D-BD7F-2983A91550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 Bk BT" panose="020B05020202040203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'Property Type Analysis'!$A$10:$A$20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 (YTD)</c:v>
                </c:pt>
              </c:strCache>
            </c:strRef>
          </c:cat>
          <c:val>
            <c:numRef>
              <c:f>'Property Type Analysis'!$E$10:$E$20</c:f>
              <c:numCache>
                <c:formatCode>_("$"* #,##0_);_("$"* \(#,##0\);_("$"* "-"??_);_(@_)</c:formatCode>
                <c:ptCount val="11"/>
                <c:pt idx="0">
                  <c:v>82527900</c:v>
                </c:pt>
                <c:pt idx="1">
                  <c:v>92747900</c:v>
                </c:pt>
                <c:pt idx="2">
                  <c:v>287420033.13499999</c:v>
                </c:pt>
                <c:pt idx="3">
                  <c:v>142349860</c:v>
                </c:pt>
                <c:pt idx="4">
                  <c:v>206023376.71380001</c:v>
                </c:pt>
                <c:pt idx="5">
                  <c:v>250303390.30360001</c:v>
                </c:pt>
                <c:pt idx="6">
                  <c:v>475301546.58969998</c:v>
                </c:pt>
                <c:pt idx="7">
                  <c:v>688894140.69169998</c:v>
                </c:pt>
                <c:pt idx="8">
                  <c:v>501940769.0589</c:v>
                </c:pt>
                <c:pt idx="9">
                  <c:v>662902390.63269997</c:v>
                </c:pt>
                <c:pt idx="10">
                  <c:v>336393859.14850003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E-7C51-429D-BD7F-2983A9155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26108320"/>
        <c:axId val="726105040"/>
      </c:lineChart>
      <c:catAx>
        <c:axId val="726108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  <a:ea typeface="+mn-ea"/>
                <a:cs typeface="+mn-cs"/>
              </a:defRPr>
            </a:pPr>
            <a:endParaRPr lang="en-US"/>
          </a:p>
        </c:txPr>
        <c:crossAx val="726105040"/>
        <c:crossesAt val="0"/>
        <c:auto val="1"/>
        <c:lblAlgn val="ctr"/>
        <c:lblOffset val="100"/>
        <c:noMultiLvlLbl val="0"/>
      </c:catAx>
      <c:valAx>
        <c:axId val="726105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  <a:ea typeface="+mn-ea"/>
                <a:cs typeface="+mn-cs"/>
              </a:defRPr>
            </a:pPr>
            <a:endParaRPr lang="en-US"/>
          </a:p>
        </c:txPr>
        <c:crossAx val="72610832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utura Bk BT" panose="020B05020202040203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utura Bk BT" panose="020B05020202040203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FF961-97DE-FC44-BE96-B05A5225D523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386D5-E411-404D-AD52-4F2E246EA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37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386D5-E411-404D-AD52-4F2E246EA2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41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386D5-E411-404D-AD52-4F2E246EA2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72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386D5-E411-404D-AD52-4F2E246EA2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00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386D5-E411-404D-AD52-4F2E246EA2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5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386D5-E411-404D-AD52-4F2E246EA2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31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7CBEB-957F-7D4B-B40A-C949C4D0A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E4DF1-D824-164B-9362-8E165BCE3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096BC-4DC2-E045-9C60-4EA775F4A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79AB4-8396-C54E-9D40-4C38B24F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6A767-B2AD-9F40-8410-0A02367A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816269-9EC8-C845-83A1-95D187C213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101" y="5842000"/>
            <a:ext cx="12298947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47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99678-6D37-D845-8BA2-440AE5CD1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59784-6A8F-3A47-ABD0-83D801957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FE1E3-1A6F-F047-886E-587716F4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F5A5B-5771-B742-817D-2AA1A2A0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8F54F-E4A4-944E-A719-A70E41A01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24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7DBFFA-F6CD-1743-9F6F-95FCCBAE74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C85B2-CFAA-804B-BC43-2FBD82E779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A33C7-375C-0142-B7F1-BE83E5BC1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A62C4-1809-BB43-9D82-D7424325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01C2D-3861-024C-ABAA-4E91A07B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6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448B-31E4-8045-9D7E-66358187E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DFB57-E648-6F4F-AD9A-D41B5C69E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8ADE7-7A74-0744-8B24-88630C9ED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43BB7-BA3E-5A48-884D-B78B7BB0E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E0580-B27C-3848-873B-EBC68C659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91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F4637-5D79-B340-A941-C9A741692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1E24D-0FE4-DB48-83D2-BCCFBD4F8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FEECB-5490-0B49-B4EB-0082DF96F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7A884-017D-7843-921E-88959AAE0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7040B-0E09-AC45-A200-45EBF7A2E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0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BC2AE-1838-CE42-8D78-7F4A68A91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473FD-84B9-5F43-BA51-91E703138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F539BE-2526-C941-ACA8-FF24BA33D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31C4ED-1F07-EA44-A7E1-B2C4482C7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77EC3-757C-AF45-919B-FC2441F21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124E1-4525-0B4C-9360-6D72D9ECE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7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01B4A-2A4A-7743-8D13-48DA3B38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2A872-5649-6B49-BFBD-89B7E4E8B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584780-966F-5641-BD3C-64C87ED38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782AF5-37F0-1F4D-97C7-A1A679A6E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800235-FA1B-7B42-9045-E6A555473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88E7AE-E554-9C48-8E52-98F6BD0D0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3DB97E-81D9-1E4E-8E00-0745367E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CED99C-3BBE-FF4D-961C-A70532A38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5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7F57F-B835-1D4A-AF24-289AA817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464FEA-BB41-3B4E-8B16-67AC39222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D29702-8F72-954C-85C0-0B3EA24F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A0736A-CC55-C743-85A1-DA415ADC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51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FFFE54-B797-F24D-9729-AA58C201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432CC9-7F78-8A4A-AB60-2D0AF1CF9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0A757-B74B-E446-BCB7-C04E0CB0E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9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B7234-A635-4F48-9B8B-2E4DCC00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C4C61-2635-E444-BA8C-95F049BE9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4516B-B988-2D47-956A-905BD7B5E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21E513-9531-4B4A-8705-E9AB78DDB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60A91-1A81-8C41-BD3B-78DCDC994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A5DF3-F305-F443-907B-F27CC0EE6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19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50A5-712F-0941-A7B0-179BB1739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0FA12A-9FB1-5B4D-910E-0FEBD0007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29B962-0EB2-394D-84D1-3886778274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12C4E-0013-AF4B-AFB0-26BCFA64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9C588-3F6A-9248-A447-EC0404D58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31600-4A12-384B-A069-63A3C95C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9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ECDE1F-47BF-EB4B-B1F3-2573C3D1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0B353-A942-5848-9F11-F391B32D9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383ED-BF7B-9643-816B-4DDBDBF42F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095B-ED9C-1F43-8C13-3C93D04B9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50838-DD54-B04B-BC25-21819634E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9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fred.stlouisfed.org/graph/?g=yoZf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://fred.stlouisfed.org/graph/?g=ypqm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FD0EC-7CBE-C74C-AD02-3A812077D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60A00E-6B6D-8B40-AC56-26DA423B04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C53A61D-BFD4-8C44-9E6E-F99225A6D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00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1EBEACC-30F3-461E-8AE2-E1ECCF2CD4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5241341"/>
              </p:ext>
            </p:extLst>
          </p:nvPr>
        </p:nvGraphicFramePr>
        <p:xfrm>
          <a:off x="693225" y="756408"/>
          <a:ext cx="10457375" cy="5127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D90B69C-70A6-4BA2-95F9-1C57769E864F}"/>
              </a:ext>
            </a:extLst>
          </p:cNvPr>
          <p:cNvSpPr txBox="1"/>
          <p:nvPr/>
        </p:nvSpPr>
        <p:spPr>
          <a:xfrm>
            <a:off x="406400" y="202307"/>
            <a:ext cx="4380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Historical Sales Volume </a:t>
            </a:r>
          </a:p>
        </p:txBody>
      </p:sp>
    </p:spTree>
    <p:extLst>
      <p:ext uri="{BB962C8B-B14F-4D97-AF65-F5344CB8AC3E}">
        <p14:creationId xmlns:p14="http://schemas.microsoft.com/office/powerpoint/2010/main" val="1653731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6D9695-382B-4924-A649-A0E09D758E04}"/>
              </a:ext>
            </a:extLst>
          </p:cNvPr>
          <p:cNvSpPr txBox="1"/>
          <p:nvPr/>
        </p:nvSpPr>
        <p:spPr>
          <a:xfrm>
            <a:off x="0" y="20230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Industrial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1C2B9DFC-8598-4936-A1EE-CECB6F185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547439"/>
              </p:ext>
            </p:extLst>
          </p:nvPr>
        </p:nvGraphicFramePr>
        <p:xfrm>
          <a:off x="6152610" y="3119261"/>
          <a:ext cx="4633993" cy="2225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633993">
                  <a:extLst>
                    <a:ext uri="{9D8B030D-6E8A-4147-A177-3AD203B41FA5}">
                      <a16:colId xmlns:a16="http://schemas.microsoft.com/office/drawing/2014/main" val="2522677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Kenosha Enterprise Park  </a:t>
                      </a:r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anose="020B0806030902050204" pitchFamily="34" charset="0"/>
                        </a:rPr>
                        <a:t>– Kenosha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223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$176MM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28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&gt;1MM SF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128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Year Built: 2015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412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Buyer: KKR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891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Seller: Prologis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11878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46DE84A-45B0-4199-842B-CA53A3A90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976" y="957996"/>
            <a:ext cx="4633992" cy="210189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207571E-505E-4683-8088-637858830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540519"/>
              </p:ext>
            </p:extLst>
          </p:nvPr>
        </p:nvGraphicFramePr>
        <p:xfrm>
          <a:off x="1307976" y="3120110"/>
          <a:ext cx="4633993" cy="2225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633993">
                  <a:extLst>
                    <a:ext uri="{9D8B030D-6E8A-4147-A177-3AD203B41FA5}">
                      <a16:colId xmlns:a16="http://schemas.microsoft.com/office/drawing/2014/main" val="39387654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anose="020B0806030902050204" pitchFamily="34" charset="0"/>
                        </a:rPr>
                        <a:t>CenterPoint Portfolio – Various Locations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008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$269MM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474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&gt;1MM SF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971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Year Built: Various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147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Buyer: Link Industrial (formerly Blackstone)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640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Seller: CenterPoint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29188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E9DCF8A-0285-4F37-8820-91940164B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610" y="957996"/>
            <a:ext cx="4633992" cy="210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45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ills Fleet Farm: Oconomowoc &amp; Delavan, Wisconsin – Commercial Horizons">
            <a:extLst>
              <a:ext uri="{FF2B5EF4-FFF2-40B4-BE49-F238E27FC236}">
                <a16:creationId xmlns:a16="http://schemas.microsoft.com/office/drawing/2014/main" id="{9B2E3983-D5AC-47E4-A852-F1C915413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787" y="895900"/>
            <a:ext cx="4633993" cy="231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FC829A5-B909-4A6F-B0EE-1B734289A4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898602"/>
              </p:ext>
            </p:extLst>
          </p:nvPr>
        </p:nvGraphicFramePr>
        <p:xfrm>
          <a:off x="1365787" y="3291002"/>
          <a:ext cx="4633993" cy="2225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633993">
                  <a:extLst>
                    <a:ext uri="{9D8B030D-6E8A-4147-A177-3AD203B41FA5}">
                      <a16:colId xmlns:a16="http://schemas.microsoft.com/office/drawing/2014/main" val="2522677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anose="020B0806030902050204" pitchFamily="34" charset="0"/>
                        </a:rPr>
                        <a:t>Fleet Farm - Oconomowoc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223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$36.4MM | $131/SF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28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216,628 SF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128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Year Built: 2018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412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Buyer: SR Realty Trust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891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Seller: Commercial Horizons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118789"/>
                  </a:ext>
                </a:extLst>
              </a:tr>
            </a:tbl>
          </a:graphicData>
        </a:graphic>
      </p:graphicFrame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1C1D81D0-FC69-4462-95D4-B804FDBA2C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938089"/>
              </p:ext>
            </p:extLst>
          </p:nvPr>
        </p:nvGraphicFramePr>
        <p:xfrm>
          <a:off x="6276167" y="3291002"/>
          <a:ext cx="4633993" cy="2225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633993">
                  <a:extLst>
                    <a:ext uri="{9D8B030D-6E8A-4147-A177-3AD203B41FA5}">
                      <a16:colId xmlns:a16="http://schemas.microsoft.com/office/drawing/2014/main" val="2522677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anose="020B0806030902050204" pitchFamily="34" charset="0"/>
                        </a:rPr>
                        <a:t>Pick ‘N Save – Menomonee Falls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223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$28.4MM | $274/SF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28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103,611 SF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128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Year Built: 2011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412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Buyer: </a:t>
                      </a:r>
                      <a:r>
                        <a:rPr lang="en-US" sz="16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ExchangeRight</a:t>
                      </a:r>
                      <a:endParaRPr 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Futura Bk BT" panose="020B05020202040203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891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Seller: Oak Street Capital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11878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631EB83-EED1-4D21-9834-E59A90C8A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166" y="895900"/>
            <a:ext cx="4633993" cy="23154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D71666-D7EA-D441-AD07-5419A85F0DF6}"/>
              </a:ext>
            </a:extLst>
          </p:cNvPr>
          <p:cNvSpPr txBox="1"/>
          <p:nvPr/>
        </p:nvSpPr>
        <p:spPr>
          <a:xfrm>
            <a:off x="0" y="20230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Retail</a:t>
            </a:r>
          </a:p>
        </p:txBody>
      </p:sp>
    </p:spTree>
    <p:extLst>
      <p:ext uri="{BB962C8B-B14F-4D97-AF65-F5344CB8AC3E}">
        <p14:creationId xmlns:p14="http://schemas.microsoft.com/office/powerpoint/2010/main" val="629623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E50DF6CA-ABFA-402B-8F5A-FB56CC58B1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794999"/>
              </p:ext>
            </p:extLst>
          </p:nvPr>
        </p:nvGraphicFramePr>
        <p:xfrm>
          <a:off x="1321233" y="3477957"/>
          <a:ext cx="4633993" cy="2225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633993">
                  <a:extLst>
                    <a:ext uri="{9D8B030D-6E8A-4147-A177-3AD203B41FA5}">
                      <a16:colId xmlns:a16="http://schemas.microsoft.com/office/drawing/2014/main" val="2522677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anose="020B0806030902050204" pitchFamily="34" charset="0"/>
                        </a:rPr>
                        <a:t>Lafayette Apartments - Fitchburg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223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$38.8MM | ~$175k/unit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28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222 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128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Year Built: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412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Buyer: Weidner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891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Seller: Cascade Development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11878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B85C47B-B4C7-4590-872B-940F8047C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233" y="825130"/>
            <a:ext cx="4633993" cy="259117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D767A7-4A3D-47EC-8357-8BD7D665FD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105820"/>
              </p:ext>
            </p:extLst>
          </p:nvPr>
        </p:nvGraphicFramePr>
        <p:xfrm>
          <a:off x="6216114" y="3477957"/>
          <a:ext cx="4633993" cy="2225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633993">
                  <a:extLst>
                    <a:ext uri="{9D8B030D-6E8A-4147-A177-3AD203B41FA5}">
                      <a16:colId xmlns:a16="http://schemas.microsoft.com/office/drawing/2014/main" val="2522677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anose="020B0806030902050204" pitchFamily="34" charset="0"/>
                        </a:rPr>
                        <a:t>RiversEdge Apartments – Pewaukee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223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Undisclosed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28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72 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128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Year Built: 1994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412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Buyer: Undisclosed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891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Seller: General Electric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11878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30B5ED8-0D78-401E-A79C-9888E975A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43"/>
          <a:stretch/>
        </p:blipFill>
        <p:spPr>
          <a:xfrm>
            <a:off x="6216114" y="825130"/>
            <a:ext cx="4633993" cy="2591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D4FA6E-60CF-3D47-8324-0A8A80A60ACD}"/>
              </a:ext>
            </a:extLst>
          </p:cNvPr>
          <p:cNvSpPr txBox="1"/>
          <p:nvPr/>
        </p:nvSpPr>
        <p:spPr>
          <a:xfrm>
            <a:off x="0" y="20230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Multifamily</a:t>
            </a:r>
          </a:p>
        </p:txBody>
      </p:sp>
    </p:spTree>
    <p:extLst>
      <p:ext uri="{BB962C8B-B14F-4D97-AF65-F5344CB8AC3E}">
        <p14:creationId xmlns:p14="http://schemas.microsoft.com/office/powerpoint/2010/main" val="4008680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D540B17A-F511-46CF-ADBA-250F6C3098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277467"/>
              </p:ext>
            </p:extLst>
          </p:nvPr>
        </p:nvGraphicFramePr>
        <p:xfrm>
          <a:off x="8131446" y="3250276"/>
          <a:ext cx="4060554" cy="22199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60554">
                  <a:extLst>
                    <a:ext uri="{9D8B030D-6E8A-4147-A177-3AD203B41FA5}">
                      <a16:colId xmlns:a16="http://schemas.microsoft.com/office/drawing/2014/main" val="2522677936"/>
                    </a:ext>
                  </a:extLst>
                </a:gridCol>
              </a:tblGrid>
              <a:tr h="342868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anose="020B0806030902050204" pitchFamily="34" charset="0"/>
                        </a:rPr>
                        <a:t>Gialamas Portfolio - Madison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223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$23.5MM | $166/SF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28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141,550 SF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128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Year Built: Various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412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Buyer: SARA Investment Real Estate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891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Seller: The Gialamas Company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118789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35CFB41-7D7F-453B-A516-C079B83AE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409580"/>
              </p:ext>
            </p:extLst>
          </p:nvPr>
        </p:nvGraphicFramePr>
        <p:xfrm>
          <a:off x="4060555" y="3245196"/>
          <a:ext cx="4060554" cy="2225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60554">
                  <a:extLst>
                    <a:ext uri="{9D8B030D-6E8A-4147-A177-3AD203B41FA5}">
                      <a16:colId xmlns:a16="http://schemas.microsoft.com/office/drawing/2014/main" val="2522677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anose="020B0806030902050204" pitchFamily="34" charset="0"/>
                        </a:rPr>
                        <a:t>Froedtert – Menomonee Falls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223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$59.3MM | $92/SF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28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119,000 SF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128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Year Built: 2008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412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Buyer: IRA Capital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891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Seller: Excelsior Group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11878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F3997F4-1810-40B6-9BEF-F6893C7178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426605"/>
              </p:ext>
            </p:extLst>
          </p:nvPr>
        </p:nvGraphicFramePr>
        <p:xfrm>
          <a:off x="-10336" y="3245196"/>
          <a:ext cx="4060554" cy="2225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060554">
                  <a:extLst>
                    <a:ext uri="{9D8B030D-6E8A-4147-A177-3AD203B41FA5}">
                      <a16:colId xmlns:a16="http://schemas.microsoft.com/office/drawing/2014/main" val="2522677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Aurora Health Care - Greenfield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223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$74MM | $535/SF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28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 138,200 SF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128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Year Built: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412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Buyer: Montecito Medical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891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Futura Bk BT" panose="020B0502020204020303" pitchFamily="34" charset="0"/>
                        </a:rPr>
                        <a:t>Seller: Cobalt Partners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11878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62913F1-2F24-4B44-89DA-F2F309CB6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7266"/>
            <a:ext cx="4050218" cy="2236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9DEBBF-2546-418A-A873-E11221D7A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556" y="957266"/>
            <a:ext cx="4093698" cy="2236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710174-629A-417B-A538-34B950275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592" y="964620"/>
            <a:ext cx="4027408" cy="22217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42B457-CB88-F145-A7C3-FCE35F7453E3}"/>
              </a:ext>
            </a:extLst>
          </p:cNvPr>
          <p:cNvSpPr txBox="1"/>
          <p:nvPr/>
        </p:nvSpPr>
        <p:spPr>
          <a:xfrm>
            <a:off x="0" y="20230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Office</a:t>
            </a:r>
          </a:p>
        </p:txBody>
      </p:sp>
    </p:spTree>
    <p:extLst>
      <p:ext uri="{BB962C8B-B14F-4D97-AF65-F5344CB8AC3E}">
        <p14:creationId xmlns:p14="http://schemas.microsoft.com/office/powerpoint/2010/main" val="2319977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DE6A6-7671-0943-BA85-EB0BA3D84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9388" y="621466"/>
            <a:ext cx="9645112" cy="939800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2020 Predictions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43002-2718-7D43-9EA4-529B20BFC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88" y="1858883"/>
            <a:ext cx="10957302" cy="3945017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Cap rates will remain flat for 2020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Transaction volume will be down vs. 2019 - but not by much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Infrastructure investment will continue to spur more development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There will be some record cap rates hit for Net-Lease and Apartments </a:t>
            </a:r>
            <a:b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</a:b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in Q1 and Q2 2020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>
                  <a:lumMod val="65000"/>
                  <a:lumOff val="35000"/>
                </a:schemeClr>
              </a:solidFill>
              <a:latin typeface="Futura Bk BT" panose="020B0502020204020303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E947E80-905D-4AF5-A5C3-A7AFA6CAB91E}"/>
              </a:ext>
            </a:extLst>
          </p:cNvPr>
          <p:cNvSpPr/>
          <p:nvPr/>
        </p:nvSpPr>
        <p:spPr>
          <a:xfrm>
            <a:off x="9877587" y="44557"/>
            <a:ext cx="2102603" cy="2093619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13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F543002-2718-7D43-9EA4-529B20BFC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88" y="1816100"/>
            <a:ext cx="10957302" cy="3441700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Cap rates will remain flat for 2020 - </a:t>
            </a:r>
            <a:r>
              <a:rPr lang="en-US" sz="2600" b="1" dirty="0">
                <a:solidFill>
                  <a:srgbClr val="C00000"/>
                </a:solidFill>
                <a:latin typeface="Futura Bk BT" panose="020B0502020204020303" pitchFamily="34" charset="0"/>
              </a:rPr>
              <a:t>FALSE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Transaction volume will be down vs. 2019 - but not by much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Infrastructure investment will continue to spur more development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There will be some record cap rates hit for Net-Lease and Apartments </a:t>
            </a:r>
            <a:b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</a:b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in Q1 and Q2 2020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2D11852-BE67-414B-A5C3-8C47FBC29B21}"/>
              </a:ext>
            </a:extLst>
          </p:cNvPr>
          <p:cNvSpPr/>
          <p:nvPr/>
        </p:nvSpPr>
        <p:spPr>
          <a:xfrm>
            <a:off x="9877587" y="44557"/>
            <a:ext cx="2102603" cy="2093619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656A0C-0D8C-3447-95AA-A62DDF21CF4B}"/>
              </a:ext>
            </a:extLst>
          </p:cNvPr>
          <p:cNvSpPr txBox="1">
            <a:spLocks/>
          </p:cNvSpPr>
          <p:nvPr/>
        </p:nvSpPr>
        <p:spPr>
          <a:xfrm>
            <a:off x="959388" y="621466"/>
            <a:ext cx="9645112" cy="939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2020 Predictions Review</a:t>
            </a:r>
          </a:p>
        </p:txBody>
      </p:sp>
    </p:spTree>
    <p:extLst>
      <p:ext uri="{BB962C8B-B14F-4D97-AF65-F5344CB8AC3E}">
        <p14:creationId xmlns:p14="http://schemas.microsoft.com/office/powerpoint/2010/main" val="2760186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F543002-2718-7D43-9EA4-529B20BFC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88" y="1854200"/>
            <a:ext cx="10957302" cy="3403600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Cap rates will remain flat for 2020 - </a:t>
            </a:r>
            <a:r>
              <a:rPr lang="en-US" sz="2600" b="1" dirty="0">
                <a:solidFill>
                  <a:srgbClr val="C00000"/>
                </a:solidFill>
                <a:latin typeface="Futura Bk BT" panose="020B0502020204020303" pitchFamily="34" charset="0"/>
              </a:rPr>
              <a:t>FALSE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Transaction volume will be down vs. 2019 - but not by much - </a:t>
            </a:r>
            <a:r>
              <a:rPr lang="en-US" sz="2600" b="1" dirty="0">
                <a:solidFill>
                  <a:srgbClr val="C00000"/>
                </a:solidFill>
                <a:latin typeface="Futura Bk BT" panose="020B0502020204020303" pitchFamily="34" charset="0"/>
              </a:rPr>
              <a:t>FALSE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Infrastructure investment will continue to spur more development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There will be some record cap rates hit for Net-Lease and Apartments </a:t>
            </a:r>
            <a:b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</a:b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in Q1 and Q2 2020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D2875E-59BA-4003-9F61-6F9731C487FF}"/>
              </a:ext>
            </a:extLst>
          </p:cNvPr>
          <p:cNvSpPr/>
          <p:nvPr/>
        </p:nvSpPr>
        <p:spPr>
          <a:xfrm>
            <a:off x="9877587" y="44557"/>
            <a:ext cx="2102603" cy="2093619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CDD478D-8988-5F49-9AA6-6FEA7453D520}"/>
              </a:ext>
            </a:extLst>
          </p:cNvPr>
          <p:cNvSpPr txBox="1">
            <a:spLocks/>
          </p:cNvSpPr>
          <p:nvPr/>
        </p:nvSpPr>
        <p:spPr>
          <a:xfrm>
            <a:off x="959388" y="621466"/>
            <a:ext cx="9645112" cy="939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2020 Predictions Review</a:t>
            </a:r>
          </a:p>
        </p:txBody>
      </p:sp>
    </p:spTree>
    <p:extLst>
      <p:ext uri="{BB962C8B-B14F-4D97-AF65-F5344CB8AC3E}">
        <p14:creationId xmlns:p14="http://schemas.microsoft.com/office/powerpoint/2010/main" val="2774794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F543002-2718-7D43-9EA4-529B20BFC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88" y="1828800"/>
            <a:ext cx="10957302" cy="3657600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Cap rates will remain flat for 2020 - </a:t>
            </a:r>
            <a:r>
              <a:rPr lang="en-US" sz="2600" b="1" dirty="0">
                <a:solidFill>
                  <a:srgbClr val="C00000"/>
                </a:solidFill>
                <a:latin typeface="Futura Bk BT" panose="020B0502020204020303" pitchFamily="34" charset="0"/>
              </a:rPr>
              <a:t>FALSE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Transaction volume will be down vs. 2019 - but not by much - </a:t>
            </a:r>
            <a:r>
              <a:rPr lang="en-US" sz="2600" b="1" dirty="0">
                <a:solidFill>
                  <a:srgbClr val="C00000"/>
                </a:solidFill>
                <a:latin typeface="Futura Bk BT" panose="020B0502020204020303" pitchFamily="34" charset="0"/>
              </a:rPr>
              <a:t>FALSE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Infrastructure investment will continue to spur more development - </a:t>
            </a:r>
            <a:r>
              <a:rPr lang="en-US" sz="2600" b="1" dirty="0">
                <a:solidFill>
                  <a:schemeClr val="accent6"/>
                </a:solidFill>
                <a:latin typeface="Futura Bk BT" panose="020B0502020204020303" pitchFamily="34" charset="0"/>
              </a:rPr>
              <a:t>TRUE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There will be some record cap rates hit for Net-Lease and Apartments </a:t>
            </a:r>
            <a:b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</a:b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in Q1 and Q2 2020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072B5C-6D9D-49F5-8E3F-6551E6AFA242}"/>
              </a:ext>
            </a:extLst>
          </p:cNvPr>
          <p:cNvSpPr/>
          <p:nvPr/>
        </p:nvSpPr>
        <p:spPr>
          <a:xfrm>
            <a:off x="9877587" y="44557"/>
            <a:ext cx="2102603" cy="209361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B133E7D-2914-9944-904A-401E755B8CB8}"/>
              </a:ext>
            </a:extLst>
          </p:cNvPr>
          <p:cNvSpPr txBox="1">
            <a:spLocks/>
          </p:cNvSpPr>
          <p:nvPr/>
        </p:nvSpPr>
        <p:spPr>
          <a:xfrm>
            <a:off x="959388" y="621466"/>
            <a:ext cx="9645112" cy="939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2020 Predictions Review</a:t>
            </a:r>
          </a:p>
        </p:txBody>
      </p:sp>
    </p:spTree>
    <p:extLst>
      <p:ext uri="{BB962C8B-B14F-4D97-AF65-F5344CB8AC3E}">
        <p14:creationId xmlns:p14="http://schemas.microsoft.com/office/powerpoint/2010/main" val="4147529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F543002-2718-7D43-9EA4-529B20BFC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88" y="1841500"/>
            <a:ext cx="10957302" cy="3416300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Cap rates will remain flat for 2020 - </a:t>
            </a:r>
            <a:r>
              <a:rPr lang="en-US" sz="2600" b="1" dirty="0">
                <a:solidFill>
                  <a:srgbClr val="C00000"/>
                </a:solidFill>
                <a:latin typeface="Futura Bk BT" panose="020B0502020204020303" pitchFamily="34" charset="0"/>
              </a:rPr>
              <a:t>FALSE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Transaction volume will be down vs. 2019 - but not by much - </a:t>
            </a:r>
            <a:r>
              <a:rPr lang="en-US" sz="2600" b="1" dirty="0">
                <a:solidFill>
                  <a:srgbClr val="C00000"/>
                </a:solidFill>
                <a:latin typeface="Futura Bk BT" panose="020B0502020204020303" pitchFamily="34" charset="0"/>
              </a:rPr>
              <a:t>FALSE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Infrastructure investment will continue to spur more development - </a:t>
            </a:r>
            <a:r>
              <a:rPr lang="en-US" sz="2600" b="1" dirty="0">
                <a:solidFill>
                  <a:schemeClr val="accent6"/>
                </a:solidFill>
                <a:latin typeface="Futura Bk BT" panose="020B0502020204020303" pitchFamily="34" charset="0"/>
              </a:rPr>
              <a:t>TRUE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There will be some record cap rates hit for Net-Lease and Apartments </a:t>
            </a:r>
            <a:b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</a:b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in Q1 and Q2 2020 - </a:t>
            </a:r>
            <a:r>
              <a:rPr lang="en-US" sz="2600" b="1" dirty="0">
                <a:solidFill>
                  <a:schemeClr val="accent6"/>
                </a:solidFill>
                <a:latin typeface="Futura Bk BT" panose="020B0502020204020303" pitchFamily="34" charset="0"/>
              </a:rPr>
              <a:t>TRUE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C57FFAD-EA82-4EF2-927D-C5287CB58DCC}"/>
              </a:ext>
            </a:extLst>
          </p:cNvPr>
          <p:cNvSpPr/>
          <p:nvPr/>
        </p:nvSpPr>
        <p:spPr>
          <a:xfrm>
            <a:off x="9877587" y="44557"/>
            <a:ext cx="2102603" cy="209361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FE70E0-A15F-AA4F-94A5-153B72AE2F2B}"/>
              </a:ext>
            </a:extLst>
          </p:cNvPr>
          <p:cNvSpPr txBox="1">
            <a:spLocks/>
          </p:cNvSpPr>
          <p:nvPr/>
        </p:nvSpPr>
        <p:spPr>
          <a:xfrm>
            <a:off x="959388" y="621466"/>
            <a:ext cx="9645112" cy="939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2020 Predictions Review</a:t>
            </a:r>
          </a:p>
        </p:txBody>
      </p:sp>
    </p:spTree>
    <p:extLst>
      <p:ext uri="{BB962C8B-B14F-4D97-AF65-F5344CB8AC3E}">
        <p14:creationId xmlns:p14="http://schemas.microsoft.com/office/powerpoint/2010/main" val="3756379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090512-B419-F647-B78F-D53D9D3B4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06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F543002-2718-7D43-9EA4-529B20BFC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9388" y="1753632"/>
            <a:ext cx="10957302" cy="3999468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Increase in adaptive reuse of existing assets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Further cap rate compression for industrial/multifamily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2021 will surpass 2020 transaction volume (2019 level)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Net Lease demand continue to rise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Increase in portfolio sales across all sectors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C57FFAD-EA82-4EF2-927D-C5287CB58DCC}"/>
              </a:ext>
            </a:extLst>
          </p:cNvPr>
          <p:cNvSpPr/>
          <p:nvPr/>
        </p:nvSpPr>
        <p:spPr>
          <a:xfrm>
            <a:off x="9877587" y="44557"/>
            <a:ext cx="2102603" cy="209361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5D6FBB-9D0B-E74A-986F-91322CB05DF6}"/>
              </a:ext>
            </a:extLst>
          </p:cNvPr>
          <p:cNvSpPr txBox="1">
            <a:spLocks/>
          </p:cNvSpPr>
          <p:nvPr/>
        </p:nvSpPr>
        <p:spPr>
          <a:xfrm>
            <a:off x="959388" y="330200"/>
            <a:ext cx="4298412" cy="939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2021 Predictions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C3EB01-D69D-3A46-BBFF-317673F6EBB0}"/>
              </a:ext>
            </a:extLst>
          </p:cNvPr>
          <p:cNvSpPr txBox="1"/>
          <p:nvPr/>
        </p:nvSpPr>
        <p:spPr>
          <a:xfrm>
            <a:off x="959388" y="1234817"/>
            <a:ext cx="42984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Gretchen Richards, CBRE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52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4DB7DF-596A-4B85-A29E-8D2AE6C921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83" r="1" b="15584"/>
          <a:stretch/>
        </p:blipFill>
        <p:spPr>
          <a:xfrm>
            <a:off x="1114425" y="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1AD354-08F0-426C-904B-2278E7D71501}"/>
              </a:ext>
            </a:extLst>
          </p:cNvPr>
          <p:cNvSpPr txBox="1"/>
          <p:nvPr/>
        </p:nvSpPr>
        <p:spPr>
          <a:xfrm>
            <a:off x="2070100" y="5532905"/>
            <a:ext cx="801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Impact" panose="020B0806030902050204" pitchFamily="34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071043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4B003-852A-41C7-BD2F-6D91AFF4C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7295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D2588D-F147-42D0-BC07-E95B8ADEDBA2}"/>
              </a:ext>
            </a:extLst>
          </p:cNvPr>
          <p:cNvSpPr txBox="1"/>
          <p:nvPr/>
        </p:nvSpPr>
        <p:spPr>
          <a:xfrm>
            <a:off x="4321444" y="139710"/>
            <a:ext cx="3549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Impact" panose="020B080603090205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032601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DE6A6-7671-0943-BA85-EB0BA3D84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4663"/>
            <a:ext cx="9144000" cy="1202383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Capital Markets Overview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64D8F45-301D-4E52-B978-35F5E7D79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05000"/>
            <a:ext cx="9144000" cy="3285210"/>
          </a:xfrm>
        </p:spPr>
        <p:txBody>
          <a:bodyPr>
            <a:normAutofit fontScale="85000" lnSpcReduction="20000"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Economy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Top transactions and trends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Futura Bk BT" panose="020B0502020204020303" pitchFamily="34" charset="0"/>
              </a:rPr>
              <a:t>Predictions</a:t>
            </a:r>
          </a:p>
          <a:p>
            <a:pPr algn="l">
              <a:lnSpc>
                <a:spcPct val="150000"/>
              </a:lnSpc>
            </a:pP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990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684B53-1E30-4D8F-B822-4A340C626EE1}"/>
              </a:ext>
            </a:extLst>
          </p:cNvPr>
          <p:cNvSpPr txBox="1"/>
          <p:nvPr/>
        </p:nvSpPr>
        <p:spPr>
          <a:xfrm>
            <a:off x="399256" y="460305"/>
            <a:ext cx="43632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Global Recession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5A754-C560-4392-9A69-28D194203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13"/>
          <a:stretch/>
        </p:blipFill>
        <p:spPr>
          <a:xfrm rot="21256821">
            <a:off x="4199537" y="3862898"/>
            <a:ext cx="2575718" cy="1869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B13F6F-85C4-429E-ADD2-D52B3B9DA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56" y="1629105"/>
            <a:ext cx="4621685" cy="2979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6D322E-BC05-40DF-B616-11DC03D8B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776" y="148203"/>
            <a:ext cx="6896100" cy="4057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20FD71-E2DA-4946-BED7-5F4B0B1AB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72464">
            <a:off x="9874951" y="3353366"/>
            <a:ext cx="13430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19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RED Graph Chart" descr="FRED Graph">
            <a:hlinkClick r:id="rId2" tooltip="View this chart in your browser. "/>
            <a:extLst>
              <a:ext uri="{FF2B5EF4-FFF2-40B4-BE49-F238E27FC236}">
                <a16:creationId xmlns:a16="http://schemas.microsoft.com/office/drawing/2014/main" id="{9237FE9C-594A-4683-9E3F-F39FEB891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17"/>
          <a:stretch/>
        </p:blipFill>
        <p:spPr>
          <a:xfrm>
            <a:off x="1611578" y="0"/>
            <a:ext cx="8968844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67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RED Graph Chart" descr="FRED Graph">
            <a:hlinkClick r:id="rId2" tooltip="View this chart in your browser. "/>
            <a:extLst>
              <a:ext uri="{FF2B5EF4-FFF2-40B4-BE49-F238E27FC236}">
                <a16:creationId xmlns:a16="http://schemas.microsoft.com/office/drawing/2014/main" id="{ACCDA882-3083-44F7-B0DA-64F0A80EA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42"/>
          <a:stretch/>
        </p:blipFill>
        <p:spPr>
          <a:xfrm>
            <a:off x="1590220" y="0"/>
            <a:ext cx="9248423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82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FFE912-3528-45CB-857E-5AE2FAF5F315}"/>
              </a:ext>
            </a:extLst>
          </p:cNvPr>
          <p:cNvSpPr txBox="1"/>
          <p:nvPr/>
        </p:nvSpPr>
        <p:spPr>
          <a:xfrm>
            <a:off x="406400" y="1920747"/>
            <a:ext cx="59438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Year-to-Date </a:t>
            </a:r>
          </a:p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Sector Breakout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19B6FB7-4BC1-41C5-8222-9BAD99CEE9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2848727"/>
              </p:ext>
            </p:extLst>
          </p:nvPr>
        </p:nvGraphicFramePr>
        <p:xfrm>
          <a:off x="3885505" y="-247973"/>
          <a:ext cx="9218083" cy="6091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71050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0B5064-233D-49C7-BB42-EA3B9DAAA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94"/>
          <a:stretch/>
        </p:blipFill>
        <p:spPr>
          <a:xfrm>
            <a:off x="2251017" y="694533"/>
            <a:ext cx="7689965" cy="49314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C6D438-E0A1-4F90-9B9E-7AC25591DD81}"/>
              </a:ext>
            </a:extLst>
          </p:cNvPr>
          <p:cNvSpPr txBox="1"/>
          <p:nvPr/>
        </p:nvSpPr>
        <p:spPr>
          <a:xfrm>
            <a:off x="342900" y="202307"/>
            <a:ext cx="4444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Buyer Composition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FBB4F40F-BC4E-4BDC-8FE3-AFC68B88033D}"/>
              </a:ext>
            </a:extLst>
          </p:cNvPr>
          <p:cNvSpPr/>
          <p:nvPr/>
        </p:nvSpPr>
        <p:spPr>
          <a:xfrm>
            <a:off x="9949541" y="2056354"/>
            <a:ext cx="486230" cy="2996093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BF8187-E2A6-4C99-8B9D-74CAD895EDE1}"/>
              </a:ext>
            </a:extLst>
          </p:cNvPr>
          <p:cNvSpPr/>
          <p:nvPr/>
        </p:nvSpPr>
        <p:spPr>
          <a:xfrm>
            <a:off x="9882581" y="4034971"/>
            <a:ext cx="145144" cy="551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9F5401-9251-421A-B337-2B8445EBCBF0}"/>
              </a:ext>
            </a:extLst>
          </p:cNvPr>
          <p:cNvSpPr txBox="1"/>
          <p:nvPr/>
        </p:nvSpPr>
        <p:spPr>
          <a:xfrm>
            <a:off x="10682863" y="3231234"/>
            <a:ext cx="1073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utura Bk BT" panose="020B0502020204020303" pitchFamily="34" charset="0"/>
              </a:rPr>
              <a:t>Private Capital</a:t>
            </a:r>
          </a:p>
        </p:txBody>
      </p:sp>
    </p:spTree>
    <p:extLst>
      <p:ext uri="{BB962C8B-B14F-4D97-AF65-F5344CB8AC3E}">
        <p14:creationId xmlns:p14="http://schemas.microsoft.com/office/powerpoint/2010/main" val="2769096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clude xmlns="42953668-9a06-4881-933c-2398322db94c">true</Includ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1607F72B6DB942AAA5AA3BF110AAB4" ma:contentTypeVersion="13" ma:contentTypeDescription="Create a new document." ma:contentTypeScope="" ma:versionID="3e0ab80c82d46b22fe0fa881838c4369">
  <xsd:schema xmlns:xsd="http://www.w3.org/2001/XMLSchema" xmlns:xs="http://www.w3.org/2001/XMLSchema" xmlns:p="http://schemas.microsoft.com/office/2006/metadata/properties" xmlns:ns2="80ab2375-06fc-44fd-b722-2e821c00b33a" xmlns:ns3="42953668-9a06-4881-933c-2398322db94c" targetNamespace="http://schemas.microsoft.com/office/2006/metadata/properties" ma:root="true" ma:fieldsID="270133522b0e11aa62a49ca9f8cbb052" ns2:_="" ns3:_="">
    <xsd:import namespace="80ab2375-06fc-44fd-b722-2e821c00b33a"/>
    <xsd:import namespace="42953668-9a06-4881-933c-2398322db94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Inclu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ab2375-06fc-44fd-b722-2e821c00b33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953668-9a06-4881-933c-2398322db9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Include" ma:index="20" nillable="true" ma:displayName="Include" ma:default="1" ma:format="Dropdown" ma:internalName="Includ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58409B-B330-4970-864D-3DFAB9E93C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4E188C-16A5-43BE-8A22-BE18C4028DFA}">
  <ds:schemaRefs>
    <ds:schemaRef ds:uri="http://schemas.microsoft.com/office/2006/metadata/properties"/>
    <ds:schemaRef ds:uri="http://schemas.microsoft.com/office/infopath/2007/PartnerControls"/>
    <ds:schemaRef ds:uri="42953668-9a06-4881-933c-2398322db94c"/>
  </ds:schemaRefs>
</ds:datastoreItem>
</file>

<file path=customXml/itemProps3.xml><?xml version="1.0" encoding="utf-8"?>
<ds:datastoreItem xmlns:ds="http://schemas.openxmlformats.org/officeDocument/2006/customXml" ds:itemID="{FD0DB500-5D8E-4A81-A928-93CB3A84BD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ab2375-06fc-44fd-b722-2e821c00b33a"/>
    <ds:schemaRef ds:uri="42953668-9a06-4881-933c-2398322db9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573</Words>
  <Application>Microsoft Office PowerPoint</Application>
  <PresentationFormat>Widescreen</PresentationFormat>
  <Paragraphs>116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Futura Bk BT</vt:lpstr>
      <vt:lpstr>Impact</vt:lpstr>
      <vt:lpstr>Office Theme</vt:lpstr>
      <vt:lpstr>PowerPoint Presentation</vt:lpstr>
      <vt:lpstr>PowerPoint Presentation</vt:lpstr>
      <vt:lpstr>PowerPoint Presentation</vt:lpstr>
      <vt:lpstr>Capital Markets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2020 Predictions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Richards, Gretchen @ Madison</dc:creator>
  <cp:lastModifiedBy>Richards, Gretchen @ Madison</cp:lastModifiedBy>
  <cp:revision>26</cp:revision>
  <dcterms:created xsi:type="dcterms:W3CDTF">2020-12-09T00:29:22Z</dcterms:created>
  <dcterms:modified xsi:type="dcterms:W3CDTF">2020-12-09T16:01:38Z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0x010100EF1607F72B6DB942AAA5AA3BF110AAB4</vt:lpwstr>
  </property>
</Properties>
</file>