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56" r:id="rId5"/>
    <p:sldId id="263" r:id="rId6"/>
    <p:sldId id="258" r:id="rId7"/>
    <p:sldId id="259" r:id="rId8"/>
    <p:sldId id="281" r:id="rId9"/>
    <p:sldId id="279" r:id="rId10"/>
    <p:sldId id="274" r:id="rId11"/>
    <p:sldId id="277" r:id="rId12"/>
    <p:sldId id="276" r:id="rId13"/>
    <p:sldId id="282" r:id="rId14"/>
    <p:sldId id="272" r:id="rId15"/>
    <p:sldId id="270" r:id="rId16"/>
    <p:sldId id="28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2851" autoAdjust="0"/>
  </p:normalViewPr>
  <p:slideViewPr>
    <p:cSldViewPr snapToGrid="0" snapToObjects="1">
      <p:cViewPr varScale="1">
        <p:scale>
          <a:sx n="79" d="100"/>
          <a:sy n="79" d="100"/>
        </p:scale>
        <p:origin x="84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3" d="100"/>
          <a:sy n="63" d="100"/>
        </p:scale>
        <p:origin x="3134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583985-F5DF-4E82-AE00-89598B5C07EA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107B8-4A69-4BF5-9455-485C35290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188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Addition of </a:t>
            </a:r>
            <a:r>
              <a:rPr lang="en-US" dirty="0" err="1"/>
              <a:t>Kinetik</a:t>
            </a:r>
            <a:r>
              <a:rPr lang="en-US" dirty="0"/>
              <a:t> apartments – Flour &amp; Feed and Gathering Place Brewing Company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107B8-4A69-4BF5-9455-485C352903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73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like the squares on the previous page for North Retail Market – can you incorporate that into this slide and South?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107B8-4A69-4BF5-9455-485C352903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903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107B8-4A69-4BF5-9455-485C352903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396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7CBEB-957F-7D4B-B40A-C949C4D0AA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1E4DF1-D824-164B-9362-8E165BCE3F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096BC-4DC2-E045-9C60-4EA775F4A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1EFB-4F90-4747-AAEB-CBD28A170C05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79AB4-8396-C54E-9D40-4C38B24FC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6A767-B2AD-9F40-8410-0A02367AB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5EF1A-7D53-E244-9B3F-506C8C6B206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816269-9EC8-C845-83A1-95D187C213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8101" y="5842000"/>
            <a:ext cx="12298947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247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99678-6D37-D845-8BA2-440AE5CD1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D59784-6A8F-3A47-ABD0-83D8019572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FE1E3-1A6F-F047-886E-587716F41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1EFB-4F90-4747-AAEB-CBD28A170C05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F5A5B-5771-B742-817D-2AA1A2A09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8F54F-E4A4-944E-A719-A70E41A01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5EF1A-7D53-E244-9B3F-506C8C6B2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24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7DBFFA-F6CD-1743-9F6F-95FCCBAE74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4C85B2-CFAA-804B-BC43-2FBD82E779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A33C7-375C-0142-B7F1-BE83E5BC1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1EFB-4F90-4747-AAEB-CBD28A170C05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A62C4-1809-BB43-9D82-D74243255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801C2D-3861-024C-ABAA-4E91A07B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5EF1A-7D53-E244-9B3F-506C8C6B2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667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B448B-31E4-8045-9D7E-66358187E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DFB57-E648-6F4F-AD9A-D41B5C69E6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8ADE7-7A74-0744-8B24-88630C9ED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1EFB-4F90-4747-AAEB-CBD28A170C05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43BB7-BA3E-5A48-884D-B78B7BB0E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E0580-B27C-3848-873B-EBC68C659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5EF1A-7D53-E244-9B3F-506C8C6B2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491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F4637-5D79-B340-A941-C9A741692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1E24D-0FE4-DB48-83D2-BCCFBD4F8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FEECB-5490-0B49-B4EB-0082DF96F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1EFB-4F90-4747-AAEB-CBD28A170C05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07A884-017D-7843-921E-88959AAE0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7040B-0E09-AC45-A200-45EBF7A2E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5EF1A-7D53-E244-9B3F-506C8C6B2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801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BC2AE-1838-CE42-8D78-7F4A68A91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473FD-84B9-5F43-BA51-91E703138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F539BE-2526-C941-ACA8-FF24BA33D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31C4ED-1F07-EA44-A7E1-B2C4482C7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1EFB-4F90-4747-AAEB-CBD28A170C05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877EC3-757C-AF45-919B-FC2441F21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B124E1-4525-0B4C-9360-6D72D9ECE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5EF1A-7D53-E244-9B3F-506C8C6B2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871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01B4A-2A4A-7743-8D13-48DA3B387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2A872-5649-6B49-BFBD-89B7E4E8B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584780-966F-5641-BD3C-64C87ED38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782AF5-37F0-1F4D-97C7-A1A679A6EE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800235-FA1B-7B42-9045-E6A5554738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88E7AE-E554-9C48-8E52-98F6BD0D0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1EFB-4F90-4747-AAEB-CBD28A170C05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3DB97E-81D9-1E4E-8E00-0745367E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CED99C-3BBE-FF4D-961C-A70532A38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5EF1A-7D53-E244-9B3F-506C8C6B2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050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7F57F-B835-1D4A-AF24-289AA8172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464FEA-BB41-3B4E-8B16-67AC39222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1EFB-4F90-4747-AAEB-CBD28A170C05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D29702-8F72-954C-85C0-0B3EA24F7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A0736A-CC55-C743-85A1-DA415ADC7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5EF1A-7D53-E244-9B3F-506C8C6B2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251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FFFE54-B797-F24D-9729-AA58C201A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1EFB-4F90-4747-AAEB-CBD28A170C05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432CC9-7F78-8A4A-AB60-2D0AF1CF9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0A757-B74B-E446-BCB7-C04E0CB0E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5EF1A-7D53-E244-9B3F-506C8C6B2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79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B7234-A635-4F48-9B8B-2E4DCC00F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C4C61-2635-E444-BA8C-95F049BE9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B4516B-B988-2D47-956A-905BD7B5E3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21E513-9531-4B4A-8705-E9AB78DDB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1EFB-4F90-4747-AAEB-CBD28A170C05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560A91-1A81-8C41-BD3B-78DCDC994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A5DF3-F305-F443-907B-F27CC0EE6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5EF1A-7D53-E244-9B3F-506C8C6B2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19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50A5-712F-0941-A7B0-179BB1739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0FA12A-9FB1-5B4D-910E-0FEBD00078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29B962-0EB2-394D-84D1-3886778274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B12C4E-0013-AF4B-AFB0-26BCFA642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1EFB-4F90-4747-AAEB-CBD28A170C05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79C588-3F6A-9248-A447-EC0404D58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031600-4A12-384B-A069-63A3C95C2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5EF1A-7D53-E244-9B3F-506C8C6B2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890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ECDE1F-47BF-EB4B-B1F3-2573C3D15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0B353-A942-5848-9F11-F391B32D9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1383ED-BF7B-9643-816B-4DDBDBF42F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D1EFB-4F90-4747-AAEB-CBD28A170C05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095B-ED9C-1F43-8C13-3C93D04B9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50838-DD54-B04B-BC25-21819634E3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5EF1A-7D53-E244-9B3F-506C8C6B2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493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4.png"/><Relationship Id="rId18" Type="http://schemas.openxmlformats.org/officeDocument/2006/relationships/image" Target="../media/image32.jpe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12" Type="http://schemas.openxmlformats.org/officeDocument/2006/relationships/image" Target="../media/image47.png"/><Relationship Id="rId17" Type="http://schemas.openxmlformats.org/officeDocument/2006/relationships/image" Target="../media/image58.png"/><Relationship Id="rId2" Type="http://schemas.openxmlformats.org/officeDocument/2006/relationships/image" Target="../media/image48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5.png"/><Relationship Id="rId5" Type="http://schemas.openxmlformats.org/officeDocument/2006/relationships/image" Target="../media/image51.png"/><Relationship Id="rId15" Type="http://schemas.openxmlformats.org/officeDocument/2006/relationships/image" Target="../media/image56.jpeg"/><Relationship Id="rId10" Type="http://schemas.openxmlformats.org/officeDocument/2006/relationships/image" Target="../media/image54.png"/><Relationship Id="rId4" Type="http://schemas.openxmlformats.org/officeDocument/2006/relationships/image" Target="../media/image50.png"/><Relationship Id="rId9" Type="http://schemas.microsoft.com/office/2007/relationships/hdphoto" Target="../media/hdphoto1.wdp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jpeg"/><Relationship Id="rId3" Type="http://schemas.microsoft.com/office/2007/relationships/hdphoto" Target="../media/hdphoto1.wdp"/><Relationship Id="rId7" Type="http://schemas.openxmlformats.org/officeDocument/2006/relationships/image" Target="../media/image62.png"/><Relationship Id="rId12" Type="http://schemas.openxmlformats.org/officeDocument/2006/relationships/image" Target="../media/image6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2.png"/><Relationship Id="rId18" Type="http://schemas.openxmlformats.org/officeDocument/2006/relationships/image" Target="../media/image27.jpeg"/><Relationship Id="rId3" Type="http://schemas.openxmlformats.org/officeDocument/2006/relationships/image" Target="../media/image14.jpeg"/><Relationship Id="rId7" Type="http://schemas.openxmlformats.org/officeDocument/2006/relationships/image" Target="../media/image4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3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4.png"/><Relationship Id="rId10" Type="http://schemas.openxmlformats.org/officeDocument/2006/relationships/image" Target="../media/image19.jpeg"/><Relationship Id="rId19" Type="http://schemas.openxmlformats.org/officeDocument/2006/relationships/image" Target="../media/image28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7.jpeg"/><Relationship Id="rId18" Type="http://schemas.openxmlformats.org/officeDocument/2006/relationships/image" Target="../media/image42.png"/><Relationship Id="rId3" Type="http://schemas.openxmlformats.org/officeDocument/2006/relationships/image" Target="../media/image29.png"/><Relationship Id="rId7" Type="http://schemas.openxmlformats.org/officeDocument/2006/relationships/image" Target="../media/image4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11" Type="http://schemas.openxmlformats.org/officeDocument/2006/relationships/image" Target="../media/image35.png"/><Relationship Id="rId5" Type="http://schemas.openxmlformats.org/officeDocument/2006/relationships/image" Target="../media/image31.jpe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30.jpe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jpeg"/><Relationship Id="rId7" Type="http://schemas.openxmlformats.org/officeDocument/2006/relationships/image" Target="../media/image45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2.jpeg"/><Relationship Id="rId5" Type="http://schemas.openxmlformats.org/officeDocument/2006/relationships/image" Target="../media/image4.png"/><Relationship Id="rId10" Type="http://schemas.openxmlformats.org/officeDocument/2006/relationships/image" Target="../media/image29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FD0EC-7CBE-C74C-AD02-3A812077D4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60A00E-6B6D-8B40-AC56-26DA423B04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C53A61D-BFD4-8C44-9E6E-F99225A6D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00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>
            <a:extLst>
              <a:ext uri="{FF2B5EF4-FFF2-40B4-BE49-F238E27FC236}">
                <a16:creationId xmlns:a16="http://schemas.microsoft.com/office/drawing/2014/main" id="{F5291C95-54E9-45BB-9BBC-2FE04EC2FFAB}"/>
              </a:ext>
            </a:extLst>
          </p:cNvPr>
          <p:cNvGrpSpPr/>
          <p:nvPr/>
        </p:nvGrpSpPr>
        <p:grpSpPr>
          <a:xfrm>
            <a:off x="4810665" y="4324731"/>
            <a:ext cx="1609344" cy="1106424"/>
            <a:chOff x="19500037" y="1628775"/>
            <a:chExt cx="1313636" cy="936000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FFE367AD-23B7-4F2E-8739-AB555873F9EF}"/>
                </a:ext>
              </a:extLst>
            </p:cNvPr>
            <p:cNvSpPr/>
            <p:nvPr/>
          </p:nvSpPr>
          <p:spPr>
            <a:xfrm>
              <a:off x="19500037" y="1628775"/>
              <a:ext cx="1313636" cy="936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 anchorCtr="1"/>
            <a:lstStyle/>
            <a:p>
              <a:pPr algn="ctr"/>
              <a:endParaRPr lang="en-GB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AA4C9497-5723-4397-AB64-C82D63326F9B}"/>
                </a:ext>
              </a:extLst>
            </p:cNvPr>
            <p:cNvCxnSpPr/>
            <p:nvPr/>
          </p:nvCxnSpPr>
          <p:spPr>
            <a:xfrm>
              <a:off x="19500037" y="2564775"/>
              <a:ext cx="1313636" cy="0"/>
            </a:xfrm>
            <a:prstGeom prst="line">
              <a:avLst/>
            </a:prstGeom>
            <a:ln w="381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6" name="Title 1">
            <a:extLst>
              <a:ext uri="{FF2B5EF4-FFF2-40B4-BE49-F238E27FC236}">
                <a16:creationId xmlns:a16="http://schemas.microsoft.com/office/drawing/2014/main" id="{7FF5A00F-DC4A-4A08-8402-52C2CC0A9F11}"/>
              </a:ext>
            </a:extLst>
          </p:cNvPr>
          <p:cNvSpPr txBox="1">
            <a:spLocks/>
          </p:cNvSpPr>
          <p:nvPr/>
        </p:nvSpPr>
        <p:spPr>
          <a:xfrm>
            <a:off x="368041" y="6368"/>
            <a:ext cx="8066874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ld" pitchFamily="50" charset="0"/>
              </a:rPr>
              <a:t>Retailers Expanding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12AB2F-6891-4F27-B7BE-20208942E09D}"/>
              </a:ext>
            </a:extLst>
          </p:cNvPr>
          <p:cNvGrpSpPr/>
          <p:nvPr/>
        </p:nvGrpSpPr>
        <p:grpSpPr>
          <a:xfrm>
            <a:off x="8926917" y="1461909"/>
            <a:ext cx="1609344" cy="1106424"/>
            <a:chOff x="6187827" y="2624081"/>
            <a:chExt cx="1313636" cy="93600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B948EB3-87AC-4591-960E-B1E49A3FD26A}"/>
                </a:ext>
              </a:extLst>
            </p:cNvPr>
            <p:cNvGrpSpPr/>
            <p:nvPr/>
          </p:nvGrpSpPr>
          <p:grpSpPr>
            <a:xfrm>
              <a:off x="6187827" y="2624081"/>
              <a:ext cx="1313636" cy="936000"/>
              <a:chOff x="1760725" y="2686304"/>
              <a:chExt cx="1313636" cy="936000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C2886D4-A795-4503-BBC0-1A8629C101AA}"/>
                  </a:ext>
                </a:extLst>
              </p:cNvPr>
              <p:cNvSpPr/>
              <p:nvPr/>
            </p:nvSpPr>
            <p:spPr>
              <a:xfrm>
                <a:off x="1760725" y="2686304"/>
                <a:ext cx="1313636" cy="936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 anchorCtr="1"/>
              <a:lstStyle/>
              <a:p>
                <a:pPr algn="ctr"/>
                <a:endParaRPr lang="en-GB" sz="1200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21B772DA-03D6-4824-81BC-2DC720D5E835}"/>
                  </a:ext>
                </a:extLst>
              </p:cNvPr>
              <p:cNvCxnSpPr/>
              <p:nvPr/>
            </p:nvCxnSpPr>
            <p:spPr>
              <a:xfrm>
                <a:off x="1760725" y="3622304"/>
                <a:ext cx="1313636" cy="0"/>
              </a:xfrm>
              <a:prstGeom prst="line">
                <a:avLst/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60" name="Picture 16" descr="Dairy Queen - Wikipedia">
              <a:extLst>
                <a:ext uri="{FF2B5EF4-FFF2-40B4-BE49-F238E27FC236}">
                  <a16:creationId xmlns:a16="http://schemas.microsoft.com/office/drawing/2014/main" id="{4A3B4C63-C2EB-456C-A56D-219B45060C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2185" y="2762551"/>
              <a:ext cx="910314" cy="637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2D901B3-5F36-4590-9020-408C69D92FA2}"/>
              </a:ext>
            </a:extLst>
          </p:cNvPr>
          <p:cNvGrpSpPr/>
          <p:nvPr/>
        </p:nvGrpSpPr>
        <p:grpSpPr>
          <a:xfrm>
            <a:off x="4819223" y="1461909"/>
            <a:ext cx="1609344" cy="1106424"/>
            <a:chOff x="8904866" y="1587396"/>
            <a:chExt cx="1313636" cy="936000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CE95715-FF72-4321-9DAA-40861BCE2D55}"/>
                </a:ext>
              </a:extLst>
            </p:cNvPr>
            <p:cNvGrpSpPr/>
            <p:nvPr/>
          </p:nvGrpSpPr>
          <p:grpSpPr>
            <a:xfrm>
              <a:off x="8904866" y="1587396"/>
              <a:ext cx="1313636" cy="936000"/>
              <a:chOff x="19500037" y="4801368"/>
              <a:chExt cx="1313636" cy="936000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3465F391-487E-4688-AB30-96666E3A5F68}"/>
                  </a:ext>
                </a:extLst>
              </p:cNvPr>
              <p:cNvSpPr/>
              <p:nvPr/>
            </p:nvSpPr>
            <p:spPr>
              <a:xfrm>
                <a:off x="19500037" y="4801368"/>
                <a:ext cx="1313636" cy="936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 anchorCtr="1"/>
              <a:lstStyle/>
              <a:p>
                <a:pPr algn="ctr"/>
                <a:endParaRPr lang="en-GB" sz="1200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3513CD20-460B-4F1F-A3F5-45021FF913D7}"/>
                  </a:ext>
                </a:extLst>
              </p:cNvPr>
              <p:cNvCxnSpPr/>
              <p:nvPr/>
            </p:nvCxnSpPr>
            <p:spPr>
              <a:xfrm>
                <a:off x="19500037" y="5737368"/>
                <a:ext cx="1313636" cy="0"/>
              </a:xfrm>
              <a:prstGeom prst="line">
                <a:avLst/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63" name="Picture 4">
              <a:extLst>
                <a:ext uri="{FF2B5EF4-FFF2-40B4-BE49-F238E27FC236}">
                  <a16:creationId xmlns:a16="http://schemas.microsoft.com/office/drawing/2014/main" id="{F9A72AB6-F10F-4D28-8362-843B85DC36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5600" y="1698280"/>
              <a:ext cx="695325" cy="695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4FB6669-357D-4DA1-AFE3-EC4E3E9426B5}"/>
              </a:ext>
            </a:extLst>
          </p:cNvPr>
          <p:cNvGrpSpPr/>
          <p:nvPr/>
        </p:nvGrpSpPr>
        <p:grpSpPr>
          <a:xfrm>
            <a:off x="6906423" y="1461909"/>
            <a:ext cx="1609344" cy="1106424"/>
            <a:chOff x="10277799" y="1592395"/>
            <a:chExt cx="1313636" cy="93600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3957F94-D974-4D62-93BE-B6AAA04D694D}"/>
                </a:ext>
              </a:extLst>
            </p:cNvPr>
            <p:cNvGrpSpPr/>
            <p:nvPr/>
          </p:nvGrpSpPr>
          <p:grpSpPr>
            <a:xfrm>
              <a:off x="10277799" y="1592395"/>
              <a:ext cx="1313636" cy="936000"/>
              <a:chOff x="4625997" y="1628775"/>
              <a:chExt cx="1313636" cy="936000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4D819E30-DE10-4FCC-9E5B-683E0C134DB2}"/>
                  </a:ext>
                </a:extLst>
              </p:cNvPr>
              <p:cNvSpPr/>
              <p:nvPr/>
            </p:nvSpPr>
            <p:spPr>
              <a:xfrm>
                <a:off x="4625997" y="1628775"/>
                <a:ext cx="1313636" cy="936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 anchorCtr="1"/>
              <a:lstStyle/>
              <a:p>
                <a:pPr algn="ctr"/>
                <a:endParaRPr lang="en-GB" sz="1200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B3DD0F31-A39C-4A17-81FA-DD8963BA05A7}"/>
                  </a:ext>
                </a:extLst>
              </p:cNvPr>
              <p:cNvCxnSpPr/>
              <p:nvPr/>
            </p:nvCxnSpPr>
            <p:spPr>
              <a:xfrm>
                <a:off x="4625997" y="2564775"/>
                <a:ext cx="1313636" cy="0"/>
              </a:xfrm>
              <a:prstGeom prst="line">
                <a:avLst/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64" name="Picture 14" descr="Taco Bell Logo Download Vector">
              <a:extLst>
                <a:ext uri="{FF2B5EF4-FFF2-40B4-BE49-F238E27FC236}">
                  <a16:creationId xmlns:a16="http://schemas.microsoft.com/office/drawing/2014/main" id="{FDD0F25E-2096-4FEC-BF45-4652150298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1873" y="1684775"/>
              <a:ext cx="466839" cy="716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205B65E-E058-4E50-8746-836C1BD716A7}"/>
              </a:ext>
            </a:extLst>
          </p:cNvPr>
          <p:cNvGrpSpPr/>
          <p:nvPr/>
        </p:nvGrpSpPr>
        <p:grpSpPr>
          <a:xfrm>
            <a:off x="2688315" y="1461909"/>
            <a:ext cx="1609344" cy="1106424"/>
            <a:chOff x="7541758" y="1587396"/>
            <a:chExt cx="1313636" cy="93600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0E2E933-06B0-480D-9DF2-9CE5EE29EF02}"/>
                </a:ext>
              </a:extLst>
            </p:cNvPr>
            <p:cNvGrpSpPr/>
            <p:nvPr/>
          </p:nvGrpSpPr>
          <p:grpSpPr>
            <a:xfrm>
              <a:off x="7541758" y="1587396"/>
              <a:ext cx="1313636" cy="936000"/>
              <a:chOff x="19500037" y="3743838"/>
              <a:chExt cx="1313636" cy="936000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FEDCED9-A8CE-4358-B6B8-86B852A9556F}"/>
                  </a:ext>
                </a:extLst>
              </p:cNvPr>
              <p:cNvSpPr/>
              <p:nvPr/>
            </p:nvSpPr>
            <p:spPr>
              <a:xfrm>
                <a:off x="19500037" y="3743838"/>
                <a:ext cx="1313636" cy="936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 anchorCtr="1"/>
              <a:lstStyle/>
              <a:p>
                <a:pPr algn="ctr"/>
                <a:endParaRPr lang="en-GB" sz="1200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4F9ACDC7-D04B-497B-96CB-B2F4478F2D80}"/>
                  </a:ext>
                </a:extLst>
              </p:cNvPr>
              <p:cNvCxnSpPr/>
              <p:nvPr/>
            </p:nvCxnSpPr>
            <p:spPr>
              <a:xfrm>
                <a:off x="19500037" y="4679838"/>
                <a:ext cx="1313636" cy="0"/>
              </a:xfrm>
              <a:prstGeom prst="line">
                <a:avLst/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65" name="Picture 2" descr="Planet Smoothie">
              <a:extLst>
                <a:ext uri="{FF2B5EF4-FFF2-40B4-BE49-F238E27FC236}">
                  <a16:creationId xmlns:a16="http://schemas.microsoft.com/office/drawing/2014/main" id="{C59736BC-19C6-412C-A595-44CDB1C4AE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8524" y="1990394"/>
              <a:ext cx="1228905" cy="146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126FB04-8353-44DE-AADB-6785134EC05A}"/>
              </a:ext>
            </a:extLst>
          </p:cNvPr>
          <p:cNvGrpSpPr/>
          <p:nvPr/>
        </p:nvGrpSpPr>
        <p:grpSpPr>
          <a:xfrm>
            <a:off x="535857" y="1461909"/>
            <a:ext cx="1609344" cy="1106424"/>
            <a:chOff x="6188202" y="1587396"/>
            <a:chExt cx="1313636" cy="936000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C63362D7-BA58-4BB4-8DEA-90C7FE077EB2}"/>
                </a:ext>
              </a:extLst>
            </p:cNvPr>
            <p:cNvGrpSpPr/>
            <p:nvPr/>
          </p:nvGrpSpPr>
          <p:grpSpPr>
            <a:xfrm>
              <a:off x="6188202" y="1587396"/>
              <a:ext cx="1313636" cy="936000"/>
              <a:chOff x="19508855" y="2686307"/>
              <a:chExt cx="1313636" cy="936000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EBE6AEE6-ED36-4F79-AF0A-2B05E2182B36}"/>
                  </a:ext>
                </a:extLst>
              </p:cNvPr>
              <p:cNvSpPr/>
              <p:nvPr/>
            </p:nvSpPr>
            <p:spPr>
              <a:xfrm>
                <a:off x="19508855" y="2686307"/>
                <a:ext cx="1313636" cy="936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 anchorCtr="1"/>
              <a:lstStyle/>
              <a:p>
                <a:pPr algn="ctr"/>
                <a:endParaRPr lang="en-GB" sz="1200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568E5409-611F-46EB-9E61-AA8A866EA4A8}"/>
                  </a:ext>
                </a:extLst>
              </p:cNvPr>
              <p:cNvCxnSpPr/>
              <p:nvPr/>
            </p:nvCxnSpPr>
            <p:spPr>
              <a:xfrm>
                <a:off x="19508855" y="3622307"/>
                <a:ext cx="1313636" cy="0"/>
              </a:xfrm>
              <a:prstGeom prst="line">
                <a:avLst/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66" name="Picture 10" descr="Late Night Pizza Delivery &amp; Carry-out | Toppers Pizza">
              <a:extLst>
                <a:ext uri="{FF2B5EF4-FFF2-40B4-BE49-F238E27FC236}">
                  <a16:creationId xmlns:a16="http://schemas.microsoft.com/office/drawing/2014/main" id="{53EE06FB-B3F7-4F83-854D-2C09518B57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0458" y="1642485"/>
              <a:ext cx="1114425" cy="796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F3D0048-0C68-49DB-8A46-770CFB3033E5}"/>
              </a:ext>
            </a:extLst>
          </p:cNvPr>
          <p:cNvGrpSpPr/>
          <p:nvPr/>
        </p:nvGrpSpPr>
        <p:grpSpPr>
          <a:xfrm>
            <a:off x="8921833" y="2893202"/>
            <a:ext cx="1609344" cy="1106424"/>
            <a:chOff x="16656763" y="3743838"/>
            <a:chExt cx="1313636" cy="93600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63478AE-55A6-470C-A5D8-3932FB7707A0}"/>
                </a:ext>
              </a:extLst>
            </p:cNvPr>
            <p:cNvSpPr/>
            <p:nvPr/>
          </p:nvSpPr>
          <p:spPr>
            <a:xfrm>
              <a:off x="16656763" y="3743838"/>
              <a:ext cx="1313636" cy="936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 anchorCtr="1"/>
            <a:lstStyle/>
            <a:p>
              <a:pPr algn="ctr"/>
              <a:endParaRPr lang="en-GB" sz="1200" err="1">
                <a:solidFill>
                  <a:schemeClr val="bg1"/>
                </a:solidFill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A2796BC-9DBE-4EAA-AC7F-9FE7BA8C09B7}"/>
                </a:ext>
              </a:extLst>
            </p:cNvPr>
            <p:cNvCxnSpPr/>
            <p:nvPr/>
          </p:nvCxnSpPr>
          <p:spPr>
            <a:xfrm>
              <a:off x="16656763" y="4679838"/>
              <a:ext cx="1313636" cy="0"/>
            </a:xfrm>
            <a:prstGeom prst="line">
              <a:avLst/>
            </a:prstGeom>
            <a:ln w="381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120E137D-9DA5-4967-9AED-8EB4C351EDCA}"/>
              </a:ext>
            </a:extLst>
          </p:cNvPr>
          <p:cNvGrpSpPr/>
          <p:nvPr/>
        </p:nvGrpSpPr>
        <p:grpSpPr>
          <a:xfrm>
            <a:off x="2673261" y="4336946"/>
            <a:ext cx="1609344" cy="1106424"/>
            <a:chOff x="4625997" y="1628775"/>
            <a:chExt cx="1313636" cy="936000"/>
          </a:xfrm>
        </p:grpSpPr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E80C7C57-56BD-4206-AEB9-D852FCE9287B}"/>
                </a:ext>
              </a:extLst>
            </p:cNvPr>
            <p:cNvSpPr/>
            <p:nvPr/>
          </p:nvSpPr>
          <p:spPr>
            <a:xfrm>
              <a:off x="4625997" y="1628775"/>
              <a:ext cx="1313636" cy="936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 anchorCtr="1"/>
            <a:lstStyle/>
            <a:p>
              <a:pPr algn="ctr"/>
              <a:endParaRPr lang="en-GB" sz="1200" err="1">
                <a:solidFill>
                  <a:schemeClr val="bg1"/>
                </a:solidFill>
              </a:endParaRPr>
            </a:p>
          </p:txBody>
        </p:sp>
        <p:cxnSp>
          <p:nvCxnSpPr>
            <p:cNvPr id="159" name="Straight Connector 158">
              <a:extLst>
                <a:ext uri="{FF2B5EF4-FFF2-40B4-BE49-F238E27FC236}">
                  <a16:creationId xmlns:a16="http://schemas.microsoft.com/office/drawing/2014/main" id="{190D1850-BE3E-4D3C-A93F-A37547BCAC85}"/>
                </a:ext>
              </a:extLst>
            </p:cNvPr>
            <p:cNvCxnSpPr/>
            <p:nvPr/>
          </p:nvCxnSpPr>
          <p:spPr>
            <a:xfrm>
              <a:off x="4625997" y="2564775"/>
              <a:ext cx="1313636" cy="0"/>
            </a:xfrm>
            <a:prstGeom prst="line">
              <a:avLst/>
            </a:prstGeom>
            <a:ln w="381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8" name="Picture 28" descr="Sally Beauty Launches New Mobile App in Support of 15 Million Loyalty  Members">
            <a:extLst>
              <a:ext uri="{FF2B5EF4-FFF2-40B4-BE49-F238E27FC236}">
                <a16:creationId xmlns:a16="http://schemas.microsoft.com/office/drawing/2014/main" id="{E8EC0E84-089E-4AF0-8794-CAAF43E90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429" y="4816298"/>
            <a:ext cx="1237188" cy="14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Freeform 7">
            <a:extLst>
              <a:ext uri="{FF2B5EF4-FFF2-40B4-BE49-F238E27FC236}">
                <a16:creationId xmlns:a16="http://schemas.microsoft.com/office/drawing/2014/main" id="{5BDE5266-DBDC-4119-8C5C-5D29F368E78A}"/>
              </a:ext>
            </a:extLst>
          </p:cNvPr>
          <p:cNvSpPr>
            <a:spLocks/>
          </p:cNvSpPr>
          <p:nvPr/>
        </p:nvSpPr>
        <p:spPr bwMode="auto">
          <a:xfrm>
            <a:off x="9303732" y="0"/>
            <a:ext cx="2947573" cy="2292921"/>
          </a:xfrm>
          <a:custGeom>
            <a:avLst/>
            <a:gdLst>
              <a:gd name="T0" fmla="*/ 2041 w 2041"/>
              <a:gd name="T1" fmla="*/ 1541 h 1541"/>
              <a:gd name="T2" fmla="*/ 0 w 2041"/>
              <a:gd name="T3" fmla="*/ 0 h 1541"/>
              <a:gd name="T4" fmla="*/ 2041 w 2041"/>
              <a:gd name="T5" fmla="*/ 0 h 1541"/>
              <a:gd name="T6" fmla="*/ 2041 w 2041"/>
              <a:gd name="T7" fmla="*/ 1541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41" h="1541">
                <a:moveTo>
                  <a:pt x="2041" y="1541"/>
                </a:moveTo>
                <a:lnTo>
                  <a:pt x="0" y="0"/>
                </a:lnTo>
                <a:lnTo>
                  <a:pt x="2041" y="0"/>
                </a:lnTo>
                <a:lnTo>
                  <a:pt x="2041" y="1541"/>
                </a:ln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CCCC2083-C85B-4761-8AF1-18AD09D5C8A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15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007" y="874969"/>
            <a:ext cx="2545396" cy="4982210"/>
          </a:xfrm>
          <a:prstGeom prst="rect">
            <a:avLst/>
          </a:prstGeom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26AA757-B0F9-468F-8F9D-C80F6342CEDD}"/>
              </a:ext>
            </a:extLst>
          </p:cNvPr>
          <p:cNvGrpSpPr/>
          <p:nvPr/>
        </p:nvGrpSpPr>
        <p:grpSpPr>
          <a:xfrm>
            <a:off x="4818337" y="2897829"/>
            <a:ext cx="1609344" cy="1106424"/>
            <a:chOff x="6190853" y="3652076"/>
            <a:chExt cx="1313636" cy="936000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A40AFD6C-EA2C-4FAB-9A37-FC543507280D}"/>
                </a:ext>
              </a:extLst>
            </p:cNvPr>
            <p:cNvGrpSpPr/>
            <p:nvPr/>
          </p:nvGrpSpPr>
          <p:grpSpPr>
            <a:xfrm>
              <a:off x="6190853" y="3652076"/>
              <a:ext cx="1313636" cy="936000"/>
              <a:chOff x="19500037" y="1628775"/>
              <a:chExt cx="1313636" cy="936000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E408B986-7B95-427E-B425-D41008E545CA}"/>
                  </a:ext>
                </a:extLst>
              </p:cNvPr>
              <p:cNvSpPr/>
              <p:nvPr/>
            </p:nvSpPr>
            <p:spPr>
              <a:xfrm>
                <a:off x="19500037" y="1628775"/>
                <a:ext cx="1313636" cy="936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 anchorCtr="1"/>
              <a:lstStyle/>
              <a:p>
                <a:pPr algn="ctr"/>
                <a:endParaRPr lang="en-GB" sz="12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1F35952A-D2BD-4A33-8849-60F4AF4F9A88}"/>
                  </a:ext>
                </a:extLst>
              </p:cNvPr>
              <p:cNvCxnSpPr/>
              <p:nvPr/>
            </p:nvCxnSpPr>
            <p:spPr>
              <a:xfrm>
                <a:off x="19500037" y="2564775"/>
                <a:ext cx="1313636" cy="0"/>
              </a:xfrm>
              <a:prstGeom prst="line">
                <a:avLst/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69" name="Picture 20" descr="Valentine Coffee Co.">
              <a:extLst>
                <a:ext uri="{FF2B5EF4-FFF2-40B4-BE49-F238E27FC236}">
                  <a16:creationId xmlns:a16="http://schemas.microsoft.com/office/drawing/2014/main" id="{60F3FE22-9208-4B95-809F-F09CDFB446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9378" y="3951123"/>
              <a:ext cx="1067071" cy="33790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21F6858-1249-4928-BDE4-A24759A28698}"/>
              </a:ext>
            </a:extLst>
          </p:cNvPr>
          <p:cNvGrpSpPr/>
          <p:nvPr/>
        </p:nvGrpSpPr>
        <p:grpSpPr>
          <a:xfrm>
            <a:off x="2688315" y="2897829"/>
            <a:ext cx="1609344" cy="1106424"/>
            <a:chOff x="10277799" y="2615203"/>
            <a:chExt cx="1313636" cy="936000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F731BDE8-0B0E-4555-94A3-4106494E13CA}"/>
                </a:ext>
              </a:extLst>
            </p:cNvPr>
            <p:cNvGrpSpPr/>
            <p:nvPr/>
          </p:nvGrpSpPr>
          <p:grpSpPr>
            <a:xfrm>
              <a:off x="10277799" y="2615203"/>
              <a:ext cx="1313636" cy="936000"/>
              <a:chOff x="4625997" y="1628775"/>
              <a:chExt cx="1313636" cy="936000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010086FA-DC31-4D5A-BCC2-D7ED79D68A09}"/>
                  </a:ext>
                </a:extLst>
              </p:cNvPr>
              <p:cNvSpPr/>
              <p:nvPr/>
            </p:nvSpPr>
            <p:spPr>
              <a:xfrm>
                <a:off x="4625997" y="1628775"/>
                <a:ext cx="1313636" cy="936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 anchorCtr="1"/>
              <a:lstStyle/>
              <a:p>
                <a:pPr algn="ctr"/>
                <a:endParaRPr lang="en-GB" sz="1200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CAD10B51-53CD-4030-9747-2ED75F42BEAF}"/>
                  </a:ext>
                </a:extLst>
              </p:cNvPr>
              <p:cNvCxnSpPr/>
              <p:nvPr/>
            </p:nvCxnSpPr>
            <p:spPr>
              <a:xfrm>
                <a:off x="4625997" y="2564775"/>
                <a:ext cx="1313636" cy="0"/>
              </a:xfrm>
              <a:prstGeom prst="line">
                <a:avLst/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70" name="Picture 22" descr="Fiddleheads Coffee Roasters">
              <a:extLst>
                <a:ext uri="{FF2B5EF4-FFF2-40B4-BE49-F238E27FC236}">
                  <a16:creationId xmlns:a16="http://schemas.microsoft.com/office/drawing/2014/main" id="{A276D413-8476-41A1-BEFD-B8A852451C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42531" y="2786162"/>
              <a:ext cx="984172" cy="594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D5825AE-FA0B-49F4-AD8B-E45AF4682645}"/>
              </a:ext>
            </a:extLst>
          </p:cNvPr>
          <p:cNvGrpSpPr/>
          <p:nvPr/>
        </p:nvGrpSpPr>
        <p:grpSpPr>
          <a:xfrm>
            <a:off x="535857" y="2902053"/>
            <a:ext cx="1609344" cy="1106424"/>
            <a:chOff x="8904866" y="2624081"/>
            <a:chExt cx="1313636" cy="93600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1CF14D94-4559-4D74-87B8-727053F78CE3}"/>
                </a:ext>
              </a:extLst>
            </p:cNvPr>
            <p:cNvGrpSpPr/>
            <p:nvPr/>
          </p:nvGrpSpPr>
          <p:grpSpPr>
            <a:xfrm>
              <a:off x="8904866" y="2624081"/>
              <a:ext cx="1313636" cy="936000"/>
              <a:chOff x="4625997" y="1628775"/>
              <a:chExt cx="1313636" cy="936000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CD8142FA-1340-4A9D-A119-E24B946C8E8E}"/>
                  </a:ext>
                </a:extLst>
              </p:cNvPr>
              <p:cNvSpPr/>
              <p:nvPr/>
            </p:nvSpPr>
            <p:spPr>
              <a:xfrm>
                <a:off x="4625997" y="1628775"/>
                <a:ext cx="1313636" cy="936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 anchorCtr="1"/>
              <a:lstStyle/>
              <a:p>
                <a:pPr algn="ctr"/>
                <a:endParaRPr lang="en-GB" sz="1200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226DCEDD-364F-4DB6-B63D-7A529D89CE82}"/>
                  </a:ext>
                </a:extLst>
              </p:cNvPr>
              <p:cNvCxnSpPr/>
              <p:nvPr/>
            </p:nvCxnSpPr>
            <p:spPr>
              <a:xfrm>
                <a:off x="4625997" y="2564775"/>
                <a:ext cx="1313636" cy="0"/>
              </a:xfrm>
              <a:prstGeom prst="line">
                <a:avLst/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8" name="Picture 8" descr="Burger King - Wikipedia">
              <a:extLst>
                <a:ext uri="{FF2B5EF4-FFF2-40B4-BE49-F238E27FC236}">
                  <a16:creationId xmlns:a16="http://schemas.microsoft.com/office/drawing/2014/main" id="{A5046C8B-34F8-42E0-9D49-5FE2F6C999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6958" y="2753031"/>
              <a:ext cx="652526" cy="659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17400C2-D2FD-4734-846D-226787FF3310}"/>
              </a:ext>
            </a:extLst>
          </p:cNvPr>
          <p:cNvGrpSpPr/>
          <p:nvPr/>
        </p:nvGrpSpPr>
        <p:grpSpPr>
          <a:xfrm>
            <a:off x="535857" y="4342196"/>
            <a:ext cx="1609344" cy="1106424"/>
            <a:chOff x="7547008" y="2622937"/>
            <a:chExt cx="1313636" cy="93600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8D1FE4C-AB70-41CD-ABC8-623C37C28A8D}"/>
                </a:ext>
              </a:extLst>
            </p:cNvPr>
            <p:cNvGrpSpPr/>
            <p:nvPr/>
          </p:nvGrpSpPr>
          <p:grpSpPr>
            <a:xfrm>
              <a:off x="7547008" y="2622937"/>
              <a:ext cx="1313636" cy="936000"/>
              <a:chOff x="361091" y="1628775"/>
              <a:chExt cx="1313636" cy="936000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2D6546BA-5FFF-487D-91F7-63572CFCF68D}"/>
                  </a:ext>
                </a:extLst>
              </p:cNvPr>
              <p:cNvSpPr/>
              <p:nvPr/>
            </p:nvSpPr>
            <p:spPr>
              <a:xfrm>
                <a:off x="361091" y="1628775"/>
                <a:ext cx="1313636" cy="936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 anchorCtr="1"/>
              <a:lstStyle/>
              <a:p>
                <a:pPr algn="ctr"/>
                <a:endParaRPr lang="en-GB" sz="1200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6148A53D-4A67-403A-95CC-2C738E1DE484}"/>
                  </a:ext>
                </a:extLst>
              </p:cNvPr>
              <p:cNvCxnSpPr/>
              <p:nvPr/>
            </p:nvCxnSpPr>
            <p:spPr>
              <a:xfrm>
                <a:off x="361091" y="2564775"/>
                <a:ext cx="1313636" cy="0"/>
              </a:xfrm>
              <a:prstGeom prst="line">
                <a:avLst/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9" name="Picture 6">
              <a:extLst>
                <a:ext uri="{FF2B5EF4-FFF2-40B4-BE49-F238E27FC236}">
                  <a16:creationId xmlns:a16="http://schemas.microsoft.com/office/drawing/2014/main" id="{39F7C7DD-5086-49E6-AA0A-C8AB6BEC5D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1337" y="2729966"/>
              <a:ext cx="721941" cy="7219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97BB69D-2875-43AF-B337-F9807CC8CAC5}"/>
              </a:ext>
            </a:extLst>
          </p:cNvPr>
          <p:cNvGrpSpPr/>
          <p:nvPr/>
        </p:nvGrpSpPr>
        <p:grpSpPr>
          <a:xfrm>
            <a:off x="6905048" y="2895157"/>
            <a:ext cx="1609344" cy="1106424"/>
            <a:chOff x="5273952" y="4768135"/>
            <a:chExt cx="1313636" cy="93600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D495C64-FB02-4C24-8A13-0333EA7A4D61}"/>
                </a:ext>
              </a:extLst>
            </p:cNvPr>
            <p:cNvGrpSpPr/>
            <p:nvPr/>
          </p:nvGrpSpPr>
          <p:grpSpPr>
            <a:xfrm>
              <a:off x="5273952" y="4768135"/>
              <a:ext cx="1313636" cy="936000"/>
              <a:chOff x="16656763" y="4801368"/>
              <a:chExt cx="1313636" cy="936000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47E9E64-7361-42C9-8E29-447FB9B6C4E2}"/>
                  </a:ext>
                </a:extLst>
              </p:cNvPr>
              <p:cNvSpPr/>
              <p:nvPr/>
            </p:nvSpPr>
            <p:spPr>
              <a:xfrm>
                <a:off x="16656763" y="4801368"/>
                <a:ext cx="1313636" cy="936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 anchorCtr="1"/>
              <a:lstStyle/>
              <a:p>
                <a:pPr algn="ctr"/>
                <a:endParaRPr lang="en-GB" sz="1200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27623AE3-B429-494A-84A4-686611518CF6}"/>
                  </a:ext>
                </a:extLst>
              </p:cNvPr>
              <p:cNvCxnSpPr/>
              <p:nvPr/>
            </p:nvCxnSpPr>
            <p:spPr>
              <a:xfrm>
                <a:off x="16656763" y="5737368"/>
                <a:ext cx="1313636" cy="0"/>
              </a:xfrm>
              <a:prstGeom prst="line">
                <a:avLst/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6" name="Picture 12" descr="Froedtert Health Radiologic Technologist Salaries | Glassdoor">
              <a:extLst>
                <a:ext uri="{FF2B5EF4-FFF2-40B4-BE49-F238E27FC236}">
                  <a16:creationId xmlns:a16="http://schemas.microsoft.com/office/drawing/2014/main" id="{CB3657CC-3FB1-4107-9489-3FE5EB776C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36" b="35000"/>
            <a:stretch/>
          </p:blipFill>
          <p:spPr bwMode="auto">
            <a:xfrm>
              <a:off x="5358088" y="5052085"/>
              <a:ext cx="1158630" cy="368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EC7A93B-0511-4CB6-8777-6FEED3D4B10F}"/>
              </a:ext>
            </a:extLst>
          </p:cNvPr>
          <p:cNvGrpSpPr/>
          <p:nvPr/>
        </p:nvGrpSpPr>
        <p:grpSpPr>
          <a:xfrm>
            <a:off x="6915948" y="4322059"/>
            <a:ext cx="1609344" cy="1106424"/>
            <a:chOff x="19500037" y="1628775"/>
            <a:chExt cx="1313636" cy="936000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47CBBECC-673A-416F-9FDC-74F23852E282}"/>
                </a:ext>
              </a:extLst>
            </p:cNvPr>
            <p:cNvSpPr/>
            <p:nvPr/>
          </p:nvSpPr>
          <p:spPr>
            <a:xfrm>
              <a:off x="19500037" y="1628775"/>
              <a:ext cx="1313636" cy="936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 anchorCtr="1"/>
            <a:lstStyle/>
            <a:p>
              <a:pPr algn="ctr"/>
              <a:endParaRPr lang="en-GB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0297726D-1AAE-49F9-B457-18D7312DA74C}"/>
                </a:ext>
              </a:extLst>
            </p:cNvPr>
            <p:cNvCxnSpPr/>
            <p:nvPr/>
          </p:nvCxnSpPr>
          <p:spPr>
            <a:xfrm>
              <a:off x="19500037" y="2564775"/>
              <a:ext cx="1313636" cy="0"/>
            </a:xfrm>
            <a:prstGeom prst="line">
              <a:avLst/>
            </a:prstGeom>
            <a:ln w="381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4C8EE8E-40EA-4402-950D-91E3D3B2E412}"/>
              </a:ext>
            </a:extLst>
          </p:cNvPr>
          <p:cNvGrpSpPr/>
          <p:nvPr/>
        </p:nvGrpSpPr>
        <p:grpSpPr>
          <a:xfrm>
            <a:off x="8930221" y="4323146"/>
            <a:ext cx="1609344" cy="1106424"/>
            <a:chOff x="19500037" y="1628775"/>
            <a:chExt cx="1313636" cy="936000"/>
          </a:xfrm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E1913428-DD23-402B-9679-5CF6EB267A93}"/>
                </a:ext>
              </a:extLst>
            </p:cNvPr>
            <p:cNvSpPr/>
            <p:nvPr/>
          </p:nvSpPr>
          <p:spPr>
            <a:xfrm>
              <a:off x="19500037" y="1628775"/>
              <a:ext cx="1313636" cy="936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 anchorCtr="1"/>
            <a:lstStyle/>
            <a:p>
              <a:pPr algn="ctr"/>
              <a:endParaRPr lang="en-GB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81E214F8-221D-4536-BE82-75BF674CC770}"/>
                </a:ext>
              </a:extLst>
            </p:cNvPr>
            <p:cNvCxnSpPr/>
            <p:nvPr/>
          </p:nvCxnSpPr>
          <p:spPr>
            <a:xfrm>
              <a:off x="19500037" y="2564775"/>
              <a:ext cx="1313636" cy="0"/>
            </a:xfrm>
            <a:prstGeom prst="line">
              <a:avLst/>
            </a:prstGeom>
            <a:ln w="381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4" name="Picture 2" descr="Kwik Trip Taps Technology to Manage Fuel Distribution | Convenience Store  News">
            <a:extLst>
              <a:ext uri="{FF2B5EF4-FFF2-40B4-BE49-F238E27FC236}">
                <a16:creationId xmlns:a16="http://schemas.microsoft.com/office/drawing/2014/main" id="{E80AA6BA-9578-428A-8350-C9FB32B99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641" y="2956914"/>
            <a:ext cx="1212792" cy="96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lean Laundry">
            <a:extLst>
              <a:ext uri="{FF2B5EF4-FFF2-40B4-BE49-F238E27FC236}">
                <a16:creationId xmlns:a16="http://schemas.microsoft.com/office/drawing/2014/main" id="{B2A986AB-E348-4229-AAF9-7F93AAD65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936" y="4447740"/>
            <a:ext cx="955378" cy="82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" name="Picture 24">
            <a:extLst>
              <a:ext uri="{FF2B5EF4-FFF2-40B4-BE49-F238E27FC236}">
                <a16:creationId xmlns:a16="http://schemas.microsoft.com/office/drawing/2014/main" id="{17CEE0D5-FA5E-46EF-A77A-D24ECD4AE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922" y="4489241"/>
            <a:ext cx="1440296" cy="77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2" descr="Recipes | Festival Foods">
            <a:extLst>
              <a:ext uri="{FF2B5EF4-FFF2-40B4-BE49-F238E27FC236}">
                <a16:creationId xmlns:a16="http://schemas.microsoft.com/office/drawing/2014/main" id="{3B9369B1-A523-48D1-8431-9FC7218745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6"/>
          <a:stretch/>
        </p:blipFill>
        <p:spPr bwMode="auto">
          <a:xfrm>
            <a:off x="2846944" y="4489241"/>
            <a:ext cx="1352588" cy="76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31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reeform 7">
            <a:extLst>
              <a:ext uri="{FF2B5EF4-FFF2-40B4-BE49-F238E27FC236}">
                <a16:creationId xmlns:a16="http://schemas.microsoft.com/office/drawing/2014/main" id="{D2D03CE9-DD21-49E6-ABB9-1F078E9F8F26}"/>
              </a:ext>
            </a:extLst>
          </p:cNvPr>
          <p:cNvSpPr>
            <a:spLocks/>
          </p:cNvSpPr>
          <p:nvPr/>
        </p:nvSpPr>
        <p:spPr bwMode="auto">
          <a:xfrm>
            <a:off x="9303732" y="0"/>
            <a:ext cx="2947573" cy="2292921"/>
          </a:xfrm>
          <a:custGeom>
            <a:avLst/>
            <a:gdLst>
              <a:gd name="T0" fmla="*/ 2041 w 2041"/>
              <a:gd name="T1" fmla="*/ 1541 h 1541"/>
              <a:gd name="T2" fmla="*/ 0 w 2041"/>
              <a:gd name="T3" fmla="*/ 0 h 1541"/>
              <a:gd name="T4" fmla="*/ 2041 w 2041"/>
              <a:gd name="T5" fmla="*/ 0 h 1541"/>
              <a:gd name="T6" fmla="*/ 2041 w 2041"/>
              <a:gd name="T7" fmla="*/ 1541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41" h="1541">
                <a:moveTo>
                  <a:pt x="2041" y="1541"/>
                </a:moveTo>
                <a:lnTo>
                  <a:pt x="0" y="0"/>
                </a:lnTo>
                <a:lnTo>
                  <a:pt x="2041" y="0"/>
                </a:lnTo>
                <a:lnTo>
                  <a:pt x="2041" y="1541"/>
                </a:ln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CCB911D5-4CF4-4E08-9BB8-8C271C70718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007" y="874969"/>
            <a:ext cx="2545396" cy="4982210"/>
          </a:xfrm>
          <a:prstGeom prst="rect">
            <a:avLst/>
          </a:prstGeom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F4658B1-182D-4204-83B3-52F4487615A3}"/>
              </a:ext>
            </a:extLst>
          </p:cNvPr>
          <p:cNvSpPr txBox="1">
            <a:spLocks/>
          </p:cNvSpPr>
          <p:nvPr/>
        </p:nvSpPr>
        <p:spPr>
          <a:xfrm>
            <a:off x="368040" y="516921"/>
            <a:ext cx="11407647" cy="967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ld" pitchFamily="50" charset="0"/>
              </a:rPr>
              <a:t>Local Retailers Evolving Due to COVID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1B26440-5AF0-4BC5-8863-A2C205675819}"/>
              </a:ext>
            </a:extLst>
          </p:cNvPr>
          <p:cNvGrpSpPr/>
          <p:nvPr/>
        </p:nvGrpSpPr>
        <p:grpSpPr>
          <a:xfrm>
            <a:off x="494504" y="1809420"/>
            <a:ext cx="1610455" cy="1103898"/>
            <a:chOff x="517953" y="4736469"/>
            <a:chExt cx="1313636" cy="936000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F97E4565-E817-42E0-A123-1CE9C1D58757}"/>
                </a:ext>
              </a:extLst>
            </p:cNvPr>
            <p:cNvGrpSpPr/>
            <p:nvPr/>
          </p:nvGrpSpPr>
          <p:grpSpPr>
            <a:xfrm>
              <a:off x="517953" y="4736469"/>
              <a:ext cx="1313636" cy="936000"/>
              <a:chOff x="4625997" y="1628775"/>
              <a:chExt cx="1313636" cy="936000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2E3263C5-7077-4207-850A-689300FBF2C8}"/>
                  </a:ext>
                </a:extLst>
              </p:cNvPr>
              <p:cNvSpPr/>
              <p:nvPr/>
            </p:nvSpPr>
            <p:spPr>
              <a:xfrm>
                <a:off x="4625997" y="1628775"/>
                <a:ext cx="1313636" cy="936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 anchorCtr="1"/>
              <a:lstStyle/>
              <a:p>
                <a:pPr algn="ctr"/>
                <a:endParaRPr lang="en-GB" sz="1200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3B15E946-1F4C-4CC5-87F8-413141D51C84}"/>
                  </a:ext>
                </a:extLst>
              </p:cNvPr>
              <p:cNvCxnSpPr/>
              <p:nvPr/>
            </p:nvCxnSpPr>
            <p:spPr>
              <a:xfrm>
                <a:off x="4625997" y="2564775"/>
                <a:ext cx="1313636" cy="0"/>
              </a:xfrm>
              <a:prstGeom prst="line">
                <a:avLst/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4" name="Picture 2" descr="NEW CURBSIDE PICKUP — Fairview Town Center - Stacy Road &amp; US 75 in  Fairview, TX - Dillard's, JCPenney, Macy's, iPic Theater">
              <a:extLst>
                <a:ext uri="{FF2B5EF4-FFF2-40B4-BE49-F238E27FC236}">
                  <a16:creationId xmlns:a16="http://schemas.microsoft.com/office/drawing/2014/main" id="{A8720880-7A05-4BF4-A9AE-32CBC51A49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343" y="4773985"/>
              <a:ext cx="851846" cy="851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45B8D7A-F1DF-44F1-BD3B-52DA48052C3B}"/>
              </a:ext>
            </a:extLst>
          </p:cNvPr>
          <p:cNvGrpSpPr/>
          <p:nvPr/>
        </p:nvGrpSpPr>
        <p:grpSpPr>
          <a:xfrm>
            <a:off x="2530778" y="1801360"/>
            <a:ext cx="1610455" cy="1103898"/>
            <a:chOff x="1872664" y="4731908"/>
            <a:chExt cx="1313636" cy="936000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5BBD13E6-735C-40FB-A8EA-A269E7DEA707}"/>
                </a:ext>
              </a:extLst>
            </p:cNvPr>
            <p:cNvGrpSpPr/>
            <p:nvPr/>
          </p:nvGrpSpPr>
          <p:grpSpPr>
            <a:xfrm>
              <a:off x="1872664" y="4731908"/>
              <a:ext cx="1313636" cy="936000"/>
              <a:chOff x="16656763" y="1628775"/>
              <a:chExt cx="1313636" cy="936000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31DB95B-4F1E-4F92-A47C-F4D320AF41F6}"/>
                  </a:ext>
                </a:extLst>
              </p:cNvPr>
              <p:cNvSpPr/>
              <p:nvPr/>
            </p:nvSpPr>
            <p:spPr>
              <a:xfrm>
                <a:off x="16656763" y="1628775"/>
                <a:ext cx="1313636" cy="936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 anchorCtr="1"/>
              <a:lstStyle/>
              <a:p>
                <a:pPr algn="ctr"/>
                <a:endParaRPr lang="en-GB" sz="1200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3E4AC9CC-5BA0-4BF4-909C-BD27D85D5D32}"/>
                  </a:ext>
                </a:extLst>
              </p:cNvPr>
              <p:cNvCxnSpPr/>
              <p:nvPr/>
            </p:nvCxnSpPr>
            <p:spPr>
              <a:xfrm>
                <a:off x="16656763" y="2564775"/>
                <a:ext cx="1313636" cy="0"/>
              </a:xfrm>
              <a:prstGeom prst="line">
                <a:avLst/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3DC1B747-BD60-4C0F-9B9B-05DB40C59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02993" y="4818200"/>
              <a:ext cx="858844" cy="76341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A442ABA-76E8-4FE9-8E57-6157104568AF}"/>
              </a:ext>
            </a:extLst>
          </p:cNvPr>
          <p:cNvGrpSpPr/>
          <p:nvPr/>
        </p:nvGrpSpPr>
        <p:grpSpPr>
          <a:xfrm>
            <a:off x="4563363" y="1811135"/>
            <a:ext cx="1610455" cy="1103898"/>
            <a:chOff x="3228031" y="4731908"/>
            <a:chExt cx="1313636" cy="936000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93F3846E-D4CB-40C4-AE07-C1C883AC6D97}"/>
                </a:ext>
              </a:extLst>
            </p:cNvPr>
            <p:cNvGrpSpPr/>
            <p:nvPr/>
          </p:nvGrpSpPr>
          <p:grpSpPr>
            <a:xfrm>
              <a:off x="3228031" y="4731908"/>
              <a:ext cx="1313636" cy="936000"/>
              <a:chOff x="16656765" y="2686307"/>
              <a:chExt cx="1313636" cy="936000"/>
            </a:xfrm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D6D1DD66-8B68-419A-AD3A-B81918DC5E82}"/>
                  </a:ext>
                </a:extLst>
              </p:cNvPr>
              <p:cNvSpPr/>
              <p:nvPr/>
            </p:nvSpPr>
            <p:spPr>
              <a:xfrm>
                <a:off x="16656765" y="2686307"/>
                <a:ext cx="1313636" cy="936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 anchorCtr="1"/>
              <a:lstStyle/>
              <a:p>
                <a:pPr algn="ctr"/>
                <a:endParaRPr lang="en-GB" sz="1200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6A90C76A-2095-43AB-8FA6-EA8A274AB8FB}"/>
                  </a:ext>
                </a:extLst>
              </p:cNvPr>
              <p:cNvCxnSpPr/>
              <p:nvPr/>
            </p:nvCxnSpPr>
            <p:spPr>
              <a:xfrm>
                <a:off x="16656765" y="3622307"/>
                <a:ext cx="1313636" cy="0"/>
              </a:xfrm>
              <a:prstGeom prst="line">
                <a:avLst/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994F9435-8C95-4A9A-8DDC-74583A41E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09447" y="4987561"/>
              <a:ext cx="1150804" cy="452384"/>
            </a:xfrm>
            <a:prstGeom prst="rect">
              <a:avLst/>
            </a:prstGeom>
          </p:spPr>
        </p:pic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8719CA02-DCC2-4805-89D8-A8DF1CB03314}"/>
              </a:ext>
            </a:extLst>
          </p:cNvPr>
          <p:cNvGrpSpPr/>
          <p:nvPr/>
        </p:nvGrpSpPr>
        <p:grpSpPr>
          <a:xfrm>
            <a:off x="6596597" y="1811135"/>
            <a:ext cx="1610455" cy="1103898"/>
            <a:chOff x="4580806" y="4731908"/>
            <a:chExt cx="1313636" cy="936000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7BD2B09E-8919-484D-839B-3DDC64EFF8A5}"/>
                </a:ext>
              </a:extLst>
            </p:cNvPr>
            <p:cNvGrpSpPr/>
            <p:nvPr/>
          </p:nvGrpSpPr>
          <p:grpSpPr>
            <a:xfrm>
              <a:off x="4580806" y="4731908"/>
              <a:ext cx="1313636" cy="936000"/>
              <a:chOff x="16656763" y="3743838"/>
              <a:chExt cx="1313636" cy="936000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464FC0FE-601B-480C-92F2-5E3E46BE8E3E}"/>
                  </a:ext>
                </a:extLst>
              </p:cNvPr>
              <p:cNvSpPr/>
              <p:nvPr/>
            </p:nvSpPr>
            <p:spPr>
              <a:xfrm>
                <a:off x="16656763" y="3743838"/>
                <a:ext cx="1313636" cy="936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 anchorCtr="1"/>
              <a:lstStyle/>
              <a:p>
                <a:pPr algn="ctr"/>
                <a:endParaRPr lang="en-GB" sz="1200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EA1A2F74-FADD-4B5F-92F2-89D17A5A00A5}"/>
                  </a:ext>
                </a:extLst>
              </p:cNvPr>
              <p:cNvCxnSpPr/>
              <p:nvPr/>
            </p:nvCxnSpPr>
            <p:spPr>
              <a:xfrm>
                <a:off x="16656763" y="4679838"/>
                <a:ext cx="1313636" cy="0"/>
              </a:xfrm>
              <a:prstGeom prst="line">
                <a:avLst/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7" name="Picture 4" descr="Lowlands Grand Cafés |">
              <a:extLst>
                <a:ext uri="{FF2B5EF4-FFF2-40B4-BE49-F238E27FC236}">
                  <a16:creationId xmlns:a16="http://schemas.microsoft.com/office/drawing/2014/main" id="{93EB7CC5-7621-4A12-83E9-9C708746E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9658" y="4812093"/>
              <a:ext cx="759588" cy="759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86C9C698-2FF1-49B5-A119-14EAF733B874}"/>
              </a:ext>
            </a:extLst>
          </p:cNvPr>
          <p:cNvGrpSpPr/>
          <p:nvPr/>
        </p:nvGrpSpPr>
        <p:grpSpPr>
          <a:xfrm>
            <a:off x="8639606" y="1801360"/>
            <a:ext cx="1610455" cy="1103898"/>
            <a:chOff x="5939012" y="4731908"/>
            <a:chExt cx="1313636" cy="936000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3915176A-459D-4BAB-9F8C-E74EBDC72718}"/>
                </a:ext>
              </a:extLst>
            </p:cNvPr>
            <p:cNvGrpSpPr/>
            <p:nvPr/>
          </p:nvGrpSpPr>
          <p:grpSpPr>
            <a:xfrm>
              <a:off x="5939012" y="4731908"/>
              <a:ext cx="1313636" cy="936000"/>
              <a:chOff x="16656763" y="4801368"/>
              <a:chExt cx="1313636" cy="936000"/>
            </a:xfrm>
          </p:grpSpPr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B4999586-1A83-46F2-A8C4-24092FD20615}"/>
                  </a:ext>
                </a:extLst>
              </p:cNvPr>
              <p:cNvSpPr/>
              <p:nvPr/>
            </p:nvSpPr>
            <p:spPr>
              <a:xfrm>
                <a:off x="16656763" y="4801368"/>
                <a:ext cx="1313636" cy="936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 anchorCtr="1"/>
              <a:lstStyle/>
              <a:p>
                <a:pPr algn="ctr"/>
                <a:endParaRPr lang="en-GB" sz="1200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60EDA408-CD56-490D-8F20-479DE7E7D971}"/>
                  </a:ext>
                </a:extLst>
              </p:cNvPr>
              <p:cNvCxnSpPr/>
              <p:nvPr/>
            </p:nvCxnSpPr>
            <p:spPr>
              <a:xfrm>
                <a:off x="16656763" y="5737368"/>
                <a:ext cx="1313636" cy="0"/>
              </a:xfrm>
              <a:prstGeom prst="line">
                <a:avLst/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8" name="Picture 6">
              <a:extLst>
                <a:ext uri="{FF2B5EF4-FFF2-40B4-BE49-F238E27FC236}">
                  <a16:creationId xmlns:a16="http://schemas.microsoft.com/office/drawing/2014/main" id="{BFB62191-2A46-4A8F-B844-901248B14B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6473" y="4802355"/>
              <a:ext cx="795106" cy="795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0A1787F2-78CF-483A-9FF6-FE78AD92F1CB}"/>
              </a:ext>
            </a:extLst>
          </p:cNvPr>
          <p:cNvGrpSpPr/>
          <p:nvPr/>
        </p:nvGrpSpPr>
        <p:grpSpPr>
          <a:xfrm>
            <a:off x="487123" y="3449227"/>
            <a:ext cx="1610455" cy="1103898"/>
            <a:chOff x="7289197" y="4731908"/>
            <a:chExt cx="1313636" cy="936000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F800B127-BCE6-4E92-ADEB-37292B251A76}"/>
                </a:ext>
              </a:extLst>
            </p:cNvPr>
            <p:cNvGrpSpPr/>
            <p:nvPr/>
          </p:nvGrpSpPr>
          <p:grpSpPr>
            <a:xfrm>
              <a:off x="7289197" y="4731908"/>
              <a:ext cx="1313636" cy="936000"/>
              <a:chOff x="1760725" y="2686304"/>
              <a:chExt cx="1313636" cy="936000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C59BA33A-A31A-4B5C-89C6-A815EACF3F92}"/>
                  </a:ext>
                </a:extLst>
              </p:cNvPr>
              <p:cNvSpPr/>
              <p:nvPr/>
            </p:nvSpPr>
            <p:spPr>
              <a:xfrm>
                <a:off x="1760725" y="2686304"/>
                <a:ext cx="1313636" cy="936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 anchorCtr="1"/>
              <a:lstStyle/>
              <a:p>
                <a:pPr algn="ctr"/>
                <a:endParaRPr lang="en-GB" sz="1200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551F2ADA-C668-48B0-94F3-30E70537DE84}"/>
                  </a:ext>
                </a:extLst>
              </p:cNvPr>
              <p:cNvCxnSpPr/>
              <p:nvPr/>
            </p:nvCxnSpPr>
            <p:spPr>
              <a:xfrm>
                <a:off x="1760725" y="3622304"/>
                <a:ext cx="1313636" cy="0"/>
              </a:xfrm>
              <a:prstGeom prst="line">
                <a:avLst/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DAB7B74E-6AD2-4FB8-9575-22FB8E407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05595" y="5071296"/>
              <a:ext cx="1080840" cy="285104"/>
            </a:xfrm>
            <a:prstGeom prst="rect">
              <a:avLst/>
            </a:prstGeom>
          </p:spPr>
        </p:pic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71B9CD56-F059-4396-975C-5114053A8B02}"/>
              </a:ext>
            </a:extLst>
          </p:cNvPr>
          <p:cNvGrpSpPr/>
          <p:nvPr/>
        </p:nvGrpSpPr>
        <p:grpSpPr>
          <a:xfrm>
            <a:off x="2534992" y="3441167"/>
            <a:ext cx="1610455" cy="1103898"/>
            <a:chOff x="8642590" y="4720450"/>
            <a:chExt cx="1313636" cy="936000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D5C85AC7-4520-4D12-A600-53E4E7C5B50A}"/>
                </a:ext>
              </a:extLst>
            </p:cNvPr>
            <p:cNvGrpSpPr/>
            <p:nvPr/>
          </p:nvGrpSpPr>
          <p:grpSpPr>
            <a:xfrm>
              <a:off x="8642590" y="4720450"/>
              <a:ext cx="1313636" cy="936000"/>
              <a:chOff x="361091" y="1628775"/>
              <a:chExt cx="1313636" cy="936000"/>
            </a:xfrm>
          </p:grpSpPr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9139C22E-76DD-449F-A93F-02D9D4BE24A9}"/>
                  </a:ext>
                </a:extLst>
              </p:cNvPr>
              <p:cNvSpPr/>
              <p:nvPr/>
            </p:nvSpPr>
            <p:spPr>
              <a:xfrm>
                <a:off x="361091" y="1628775"/>
                <a:ext cx="1313636" cy="936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 anchorCtr="1"/>
              <a:lstStyle/>
              <a:p>
                <a:pPr algn="ctr"/>
                <a:endParaRPr lang="en-GB" sz="1200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45E906DE-96C9-429C-A047-9AF94AAF07C7}"/>
                  </a:ext>
                </a:extLst>
              </p:cNvPr>
              <p:cNvCxnSpPr/>
              <p:nvPr/>
            </p:nvCxnSpPr>
            <p:spPr>
              <a:xfrm>
                <a:off x="361091" y="2564775"/>
                <a:ext cx="1313636" cy="0"/>
              </a:xfrm>
              <a:prstGeom prst="line">
                <a:avLst/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0" name="Picture 8" descr="Lakefront Brewery">
              <a:extLst>
                <a:ext uri="{FF2B5EF4-FFF2-40B4-BE49-F238E27FC236}">
                  <a16:creationId xmlns:a16="http://schemas.microsoft.com/office/drawing/2014/main" id="{64C32931-408E-4B6A-9335-1BF8A362CC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4703" y="4912276"/>
              <a:ext cx="968062" cy="559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9917429E-D9DB-4D0C-8E67-DD9377AC999B}"/>
              </a:ext>
            </a:extLst>
          </p:cNvPr>
          <p:cNvGrpSpPr/>
          <p:nvPr/>
        </p:nvGrpSpPr>
        <p:grpSpPr>
          <a:xfrm>
            <a:off x="6610669" y="3470958"/>
            <a:ext cx="1615353" cy="1103897"/>
            <a:chOff x="6048213" y="1641035"/>
            <a:chExt cx="1317628" cy="936000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3B4EE083-B33F-46BB-B83F-A7761A0A5E41}"/>
                </a:ext>
              </a:extLst>
            </p:cNvPr>
            <p:cNvSpPr/>
            <p:nvPr/>
          </p:nvSpPr>
          <p:spPr>
            <a:xfrm>
              <a:off x="6048213" y="1641035"/>
              <a:ext cx="1313636" cy="936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 anchorCtr="1"/>
            <a:lstStyle/>
            <a:p>
              <a:pPr algn="ctr"/>
              <a:endParaRPr lang="en-GB" sz="1200" err="1">
                <a:solidFill>
                  <a:schemeClr val="bg1"/>
                </a:solidFill>
              </a:endParaRPr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6EC88B26-BF97-409E-86FC-DCD76FD5079D}"/>
                </a:ext>
              </a:extLst>
            </p:cNvPr>
            <p:cNvCxnSpPr/>
            <p:nvPr/>
          </p:nvCxnSpPr>
          <p:spPr>
            <a:xfrm>
              <a:off x="6052205" y="2577035"/>
              <a:ext cx="1313636" cy="0"/>
            </a:xfrm>
            <a:prstGeom prst="line">
              <a:avLst/>
            </a:prstGeom>
            <a:ln w="381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D034BE49-7749-4897-BDF0-7B257A40CB09}"/>
              </a:ext>
            </a:extLst>
          </p:cNvPr>
          <p:cNvGrpSpPr/>
          <p:nvPr/>
        </p:nvGrpSpPr>
        <p:grpSpPr>
          <a:xfrm>
            <a:off x="4563366" y="3459002"/>
            <a:ext cx="1610455" cy="1103899"/>
            <a:chOff x="3204148" y="1638881"/>
            <a:chExt cx="1313637" cy="936001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262F4DDB-3B6F-478A-99CE-072574C8FFD9}"/>
                </a:ext>
              </a:extLst>
            </p:cNvPr>
            <p:cNvSpPr/>
            <p:nvPr/>
          </p:nvSpPr>
          <p:spPr>
            <a:xfrm>
              <a:off x="3204148" y="1638881"/>
              <a:ext cx="1313636" cy="936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 anchorCtr="1"/>
            <a:lstStyle/>
            <a:p>
              <a:pPr algn="ctr"/>
              <a:endParaRPr lang="en-GB" sz="1200" err="1">
                <a:solidFill>
                  <a:schemeClr val="bg1"/>
                </a:solidFill>
              </a:endParaRPr>
            </a:p>
          </p:txBody>
        </p: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5AEC3C87-3F75-4DC7-8FBA-8ED4FECFF7C8}"/>
                </a:ext>
              </a:extLst>
            </p:cNvPr>
            <p:cNvCxnSpPr/>
            <p:nvPr/>
          </p:nvCxnSpPr>
          <p:spPr>
            <a:xfrm>
              <a:off x="3204149" y="2574882"/>
              <a:ext cx="1313636" cy="0"/>
            </a:xfrm>
            <a:prstGeom prst="line">
              <a:avLst/>
            </a:prstGeom>
            <a:ln w="381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4F3FA70C-828F-420F-B4A7-D03D0C21E8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94443" y="3899847"/>
            <a:ext cx="1507371" cy="246119"/>
          </a:xfrm>
          <a:prstGeom prst="rect">
            <a:avLst/>
          </a:prstGeom>
        </p:spPr>
      </p:pic>
      <p:grpSp>
        <p:nvGrpSpPr>
          <p:cNvPr id="127" name="Group 126">
            <a:extLst>
              <a:ext uri="{FF2B5EF4-FFF2-40B4-BE49-F238E27FC236}">
                <a16:creationId xmlns:a16="http://schemas.microsoft.com/office/drawing/2014/main" id="{1053DC4A-35E7-4289-8A68-69B09F38339D}"/>
              </a:ext>
            </a:extLst>
          </p:cNvPr>
          <p:cNvGrpSpPr/>
          <p:nvPr/>
        </p:nvGrpSpPr>
        <p:grpSpPr>
          <a:xfrm>
            <a:off x="8661671" y="3451408"/>
            <a:ext cx="1615353" cy="1103897"/>
            <a:chOff x="6048213" y="1641035"/>
            <a:chExt cx="1317628" cy="936000"/>
          </a:xfrm>
        </p:grpSpPr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AD36BF0F-0A4D-413B-94A1-2A3B481AE8BF}"/>
                </a:ext>
              </a:extLst>
            </p:cNvPr>
            <p:cNvSpPr/>
            <p:nvPr/>
          </p:nvSpPr>
          <p:spPr>
            <a:xfrm>
              <a:off x="6048213" y="1641035"/>
              <a:ext cx="1313636" cy="936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 anchorCtr="1"/>
            <a:lstStyle/>
            <a:p>
              <a:pPr algn="ctr"/>
              <a:endParaRPr lang="en-GB" sz="1200" err="1">
                <a:solidFill>
                  <a:schemeClr val="bg1"/>
                </a:solidFill>
              </a:endParaRPr>
            </a:p>
          </p:txBody>
        </p: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B7E21C08-4179-4681-ADC0-A8077B7D6911}"/>
                </a:ext>
              </a:extLst>
            </p:cNvPr>
            <p:cNvCxnSpPr/>
            <p:nvPr/>
          </p:nvCxnSpPr>
          <p:spPr>
            <a:xfrm>
              <a:off x="6052205" y="2577035"/>
              <a:ext cx="1313636" cy="0"/>
            </a:xfrm>
            <a:prstGeom prst="line">
              <a:avLst/>
            </a:prstGeom>
            <a:ln w="381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1" name="Picture 10" descr="Slider One">
            <a:extLst>
              <a:ext uri="{FF2B5EF4-FFF2-40B4-BE49-F238E27FC236}">
                <a16:creationId xmlns:a16="http://schemas.microsoft.com/office/drawing/2014/main" id="{BCB2114F-1FD7-4CD1-AA8F-BC448F9C6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747" y="3771897"/>
            <a:ext cx="1360305" cy="52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rofile">
            <a:extLst>
              <a:ext uri="{FF2B5EF4-FFF2-40B4-BE49-F238E27FC236}">
                <a16:creationId xmlns:a16="http://schemas.microsoft.com/office/drawing/2014/main" id="{49DD14BF-8AEB-4065-A19C-E35177A97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44" y="3517763"/>
            <a:ext cx="957013" cy="9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046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7">
            <a:extLst>
              <a:ext uri="{FF2B5EF4-FFF2-40B4-BE49-F238E27FC236}">
                <a16:creationId xmlns:a16="http://schemas.microsoft.com/office/drawing/2014/main" id="{328CB5F2-1629-4693-BE59-BB3253668BFE}"/>
              </a:ext>
            </a:extLst>
          </p:cNvPr>
          <p:cNvSpPr>
            <a:spLocks/>
          </p:cNvSpPr>
          <p:nvPr/>
        </p:nvSpPr>
        <p:spPr bwMode="auto">
          <a:xfrm>
            <a:off x="9303732" y="0"/>
            <a:ext cx="2947573" cy="2292921"/>
          </a:xfrm>
          <a:custGeom>
            <a:avLst/>
            <a:gdLst>
              <a:gd name="T0" fmla="*/ 2041 w 2041"/>
              <a:gd name="T1" fmla="*/ 1541 h 1541"/>
              <a:gd name="T2" fmla="*/ 0 w 2041"/>
              <a:gd name="T3" fmla="*/ 0 h 1541"/>
              <a:gd name="T4" fmla="*/ 2041 w 2041"/>
              <a:gd name="T5" fmla="*/ 0 h 1541"/>
              <a:gd name="T6" fmla="*/ 2041 w 2041"/>
              <a:gd name="T7" fmla="*/ 1541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41" h="1541">
                <a:moveTo>
                  <a:pt x="2041" y="1541"/>
                </a:moveTo>
                <a:lnTo>
                  <a:pt x="0" y="0"/>
                </a:lnTo>
                <a:lnTo>
                  <a:pt x="2041" y="0"/>
                </a:lnTo>
                <a:lnTo>
                  <a:pt x="2041" y="1541"/>
                </a:ln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1ADBC9-DD5D-4B23-AA2F-C8844E0A323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007" y="874969"/>
            <a:ext cx="2545396" cy="4982210"/>
          </a:xfrm>
          <a:prstGeom prst="rect">
            <a:avLst/>
          </a:prstGeom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A22C087-97A2-4362-A164-CACFBF829B26}"/>
              </a:ext>
            </a:extLst>
          </p:cNvPr>
          <p:cNvSpPr txBox="1">
            <a:spLocks/>
          </p:cNvSpPr>
          <p:nvPr/>
        </p:nvSpPr>
        <p:spPr>
          <a:xfrm>
            <a:off x="368041" y="1378395"/>
            <a:ext cx="10515600" cy="8655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ld" pitchFamily="50" charset="0"/>
              </a:rPr>
              <a:t>2020 Retail Predictions- Max Jacobson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7291C5-7FB0-427C-8483-FE5B88224965}"/>
              </a:ext>
            </a:extLst>
          </p:cNvPr>
          <p:cNvSpPr txBox="1"/>
          <p:nvPr/>
        </p:nvSpPr>
        <p:spPr>
          <a:xfrm>
            <a:off x="505156" y="2357186"/>
            <a:ext cx="11149288" cy="15234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 fontAlgn="base">
              <a:lnSpc>
                <a:spcPct val="150000"/>
              </a:lnSpc>
              <a:buClr>
                <a:srgbClr val="0091B3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  <a:latin typeface="Gotham Book" pitchFamily="50" charset="0"/>
              </a:rPr>
              <a:t>Several of the boutique fitness concepts will close their doors </a:t>
            </a:r>
          </a:p>
          <a:p>
            <a:pPr marL="285750" indent="-285750" algn="l" fontAlgn="base">
              <a:lnSpc>
                <a:spcPct val="150000"/>
              </a:lnSpc>
              <a:buClr>
                <a:srgbClr val="0091B3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  <a:latin typeface="Gotham Book" pitchFamily="50" charset="0"/>
              </a:rPr>
              <a:t>Marijuana will </a:t>
            </a:r>
            <a:r>
              <a:rPr lang="en-US" u="sng" dirty="0">
                <a:solidFill>
                  <a:srgbClr val="0091B3"/>
                </a:solidFill>
                <a:latin typeface="Gotham Medium" pitchFamily="50" charset="0"/>
              </a:rPr>
              <a:t>NOT</a:t>
            </a:r>
            <a:r>
              <a:rPr lang="en-US" dirty="0">
                <a:solidFill>
                  <a:srgbClr val="000000"/>
                </a:solidFill>
                <a:latin typeface="Gotham Book" pitchFamily="50" charset="0"/>
              </a:rPr>
              <a:t> be legalized in WI </a:t>
            </a:r>
          </a:p>
          <a:p>
            <a:pPr marL="285750" indent="-285750" algn="l" fontAlgn="base">
              <a:lnSpc>
                <a:spcPct val="150000"/>
              </a:lnSpc>
              <a:buClr>
                <a:srgbClr val="0091B3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  <a:latin typeface="Gotham Book" pitchFamily="50" charset="0"/>
              </a:rPr>
              <a:t>Leasing velo</a:t>
            </a:r>
            <a:r>
              <a:rPr lang="en-US" dirty="0">
                <a:latin typeface="Gotham Book" pitchFamily="50" charset="0"/>
              </a:rPr>
              <a:t>city</a:t>
            </a:r>
            <a:r>
              <a:rPr lang="en-US" dirty="0">
                <a:solidFill>
                  <a:srgbClr val="000000"/>
                </a:solidFill>
                <a:latin typeface="Gotham Book" pitchFamily="50" charset="0"/>
              </a:rPr>
              <a:t> at the Deer District (Bucks Arena) will skyrocket after the Bucks win the NBA 2020 Championship </a:t>
            </a:r>
          </a:p>
          <a:p>
            <a:pPr>
              <a:buClr>
                <a:srgbClr val="0091B3"/>
              </a:buClr>
              <a:tabLst>
                <a:tab pos="228600" algn="l"/>
              </a:tabLst>
            </a:pPr>
            <a:endParaRPr lang="en-US" dirty="0">
              <a:latin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493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7">
            <a:extLst>
              <a:ext uri="{FF2B5EF4-FFF2-40B4-BE49-F238E27FC236}">
                <a16:creationId xmlns:a16="http://schemas.microsoft.com/office/drawing/2014/main" id="{C1AD7602-0B45-4842-9971-892DCE88B06F}"/>
              </a:ext>
            </a:extLst>
          </p:cNvPr>
          <p:cNvSpPr>
            <a:spLocks/>
          </p:cNvSpPr>
          <p:nvPr/>
        </p:nvSpPr>
        <p:spPr bwMode="auto">
          <a:xfrm>
            <a:off x="9303732" y="0"/>
            <a:ext cx="2947573" cy="2292921"/>
          </a:xfrm>
          <a:custGeom>
            <a:avLst/>
            <a:gdLst>
              <a:gd name="T0" fmla="*/ 2041 w 2041"/>
              <a:gd name="T1" fmla="*/ 1541 h 1541"/>
              <a:gd name="T2" fmla="*/ 0 w 2041"/>
              <a:gd name="T3" fmla="*/ 0 h 1541"/>
              <a:gd name="T4" fmla="*/ 2041 w 2041"/>
              <a:gd name="T5" fmla="*/ 0 h 1541"/>
              <a:gd name="T6" fmla="*/ 2041 w 2041"/>
              <a:gd name="T7" fmla="*/ 1541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41" h="1541">
                <a:moveTo>
                  <a:pt x="2041" y="1541"/>
                </a:moveTo>
                <a:lnTo>
                  <a:pt x="0" y="0"/>
                </a:lnTo>
                <a:lnTo>
                  <a:pt x="2041" y="0"/>
                </a:lnTo>
                <a:lnTo>
                  <a:pt x="2041" y="1541"/>
                </a:ln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D4A8FD-B86B-4438-A202-4477534067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007" y="874969"/>
            <a:ext cx="2545396" cy="4982210"/>
          </a:xfrm>
          <a:prstGeom prst="rect">
            <a:avLst/>
          </a:prstGeom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A22C087-97A2-4362-A164-CACFBF829B26}"/>
              </a:ext>
            </a:extLst>
          </p:cNvPr>
          <p:cNvSpPr txBox="1">
            <a:spLocks/>
          </p:cNvSpPr>
          <p:nvPr/>
        </p:nvSpPr>
        <p:spPr>
          <a:xfrm>
            <a:off x="368041" y="1378933"/>
            <a:ext cx="10515600" cy="8655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ld" pitchFamily="50" charset="0"/>
              </a:rPr>
              <a:t>2021 Retail Predictions- Kelly Rodenkirk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7291C5-7FB0-427C-8483-FE5B88224965}"/>
              </a:ext>
            </a:extLst>
          </p:cNvPr>
          <p:cNvSpPr txBox="1"/>
          <p:nvPr/>
        </p:nvSpPr>
        <p:spPr>
          <a:xfrm>
            <a:off x="505156" y="2357724"/>
            <a:ext cx="11149288" cy="15234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fontAlgn="base">
              <a:lnSpc>
                <a:spcPct val="150000"/>
              </a:lnSpc>
              <a:buClr>
                <a:srgbClr val="0091B3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latin typeface="Gotham Book" pitchFamily="50" charset="0"/>
              </a:rPr>
              <a:t>Vaca</a:t>
            </a:r>
            <a:r>
              <a:rPr lang="en-US" dirty="0">
                <a:latin typeface="Gotham Book" pitchFamily="50" charset="0"/>
              </a:rPr>
              <a:t>ncy rates will continue to increase  </a:t>
            </a:r>
            <a:endParaRPr lang="en-US" sz="1800" dirty="0">
              <a:latin typeface="Gotham Book" pitchFamily="50" charset="0"/>
            </a:endParaRPr>
          </a:p>
          <a:p>
            <a:pPr marL="285750" indent="-285750" algn="l" fontAlgn="base">
              <a:lnSpc>
                <a:spcPct val="150000"/>
              </a:lnSpc>
              <a:buClr>
                <a:srgbClr val="0091B3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latin typeface="Gotham Book" pitchFamily="50" charset="0"/>
              </a:rPr>
              <a:t>Local restaurants will continue to close, but will come back stronger than ever</a:t>
            </a:r>
          </a:p>
          <a:p>
            <a:pPr marL="285750" indent="-285750" algn="l" fontAlgn="base">
              <a:lnSpc>
                <a:spcPct val="150000"/>
              </a:lnSpc>
              <a:buClr>
                <a:srgbClr val="0091B3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latin typeface="Gotham Book" pitchFamily="50" charset="0"/>
              </a:rPr>
              <a:t>2021 will bring the end </a:t>
            </a:r>
            <a:r>
              <a:rPr lang="en-US" sz="1800">
                <a:latin typeface="Gotham Book" pitchFamily="50" charset="0"/>
              </a:rPr>
              <a:t>of “virtual </a:t>
            </a:r>
            <a:r>
              <a:rPr lang="en-US" sz="1800" dirty="0">
                <a:latin typeface="Gotham Book" pitchFamily="50" charset="0"/>
              </a:rPr>
              <a:t>happy hours” </a:t>
            </a:r>
          </a:p>
          <a:p>
            <a:pPr marL="285750" indent="-285750">
              <a:buClr>
                <a:srgbClr val="0091B3"/>
              </a:buClr>
              <a:buFont typeface="Wingdings" panose="05000000000000000000" pitchFamily="2" charset="2"/>
              <a:buChar char="§"/>
              <a:tabLst>
                <a:tab pos="228600" algn="l"/>
              </a:tabLst>
            </a:pPr>
            <a:endParaRPr lang="en-US" dirty="0">
              <a:latin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43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7074B99B-ADB4-BA44-B7B2-809BEC837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06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7">
            <a:extLst>
              <a:ext uri="{FF2B5EF4-FFF2-40B4-BE49-F238E27FC236}">
                <a16:creationId xmlns:a16="http://schemas.microsoft.com/office/drawing/2014/main" id="{3C4D2DAE-7430-4270-AAAE-84D0B42F73C7}"/>
              </a:ext>
            </a:extLst>
          </p:cNvPr>
          <p:cNvSpPr>
            <a:spLocks/>
          </p:cNvSpPr>
          <p:nvPr/>
        </p:nvSpPr>
        <p:spPr bwMode="auto">
          <a:xfrm>
            <a:off x="9303732" y="0"/>
            <a:ext cx="2947573" cy="2292921"/>
          </a:xfrm>
          <a:custGeom>
            <a:avLst/>
            <a:gdLst>
              <a:gd name="T0" fmla="*/ 2041 w 2041"/>
              <a:gd name="T1" fmla="*/ 1541 h 1541"/>
              <a:gd name="T2" fmla="*/ 0 w 2041"/>
              <a:gd name="T3" fmla="*/ 0 h 1541"/>
              <a:gd name="T4" fmla="*/ 2041 w 2041"/>
              <a:gd name="T5" fmla="*/ 0 h 1541"/>
              <a:gd name="T6" fmla="*/ 2041 w 2041"/>
              <a:gd name="T7" fmla="*/ 1541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41" h="1541">
                <a:moveTo>
                  <a:pt x="2041" y="1541"/>
                </a:moveTo>
                <a:lnTo>
                  <a:pt x="0" y="0"/>
                </a:lnTo>
                <a:lnTo>
                  <a:pt x="2041" y="0"/>
                </a:lnTo>
                <a:lnTo>
                  <a:pt x="2041" y="1541"/>
                </a:ln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896E3D-1A2B-4A79-8315-BD1278C9BF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007" y="874969"/>
            <a:ext cx="2545396" cy="4982210"/>
          </a:xfrm>
          <a:prstGeom prst="rect">
            <a:avLst/>
          </a:prstGeom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B580FF8-C3D2-455B-8AEB-3FCD1672C7D1}"/>
              </a:ext>
            </a:extLst>
          </p:cNvPr>
          <p:cNvSpPr txBox="1">
            <a:spLocks/>
          </p:cNvSpPr>
          <p:nvPr/>
        </p:nvSpPr>
        <p:spPr>
          <a:xfrm>
            <a:off x="368041" y="-207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ld" pitchFamily="50" charset="0"/>
              </a:rPr>
              <a:t>Overview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CF3155A-2BEB-4678-9A3C-703CB29FC3DB}"/>
              </a:ext>
            </a:extLst>
          </p:cNvPr>
          <p:cNvSpPr txBox="1"/>
          <p:nvPr/>
        </p:nvSpPr>
        <p:spPr>
          <a:xfrm>
            <a:off x="751391" y="4273799"/>
            <a:ext cx="25453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Retail Market by Numbers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BCA2E3C-A21A-4061-9231-E5DEEB26640F}"/>
              </a:ext>
            </a:extLst>
          </p:cNvPr>
          <p:cNvSpPr txBox="1"/>
          <p:nvPr/>
        </p:nvSpPr>
        <p:spPr>
          <a:xfrm>
            <a:off x="3296432" y="4273800"/>
            <a:ext cx="29246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Notable Deals &amp; Developments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27DBE05-3977-4931-A2E5-F8529A719344}"/>
              </a:ext>
            </a:extLst>
          </p:cNvPr>
          <p:cNvSpPr txBox="1"/>
          <p:nvPr/>
        </p:nvSpPr>
        <p:spPr>
          <a:xfrm>
            <a:off x="6279947" y="4269965"/>
            <a:ext cx="25453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Retail Trends &amp; Expanding Retailers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578554B-D1D6-4688-AF27-3FB67EE130DF}"/>
              </a:ext>
            </a:extLst>
          </p:cNvPr>
          <p:cNvSpPr txBox="1"/>
          <p:nvPr/>
        </p:nvSpPr>
        <p:spPr>
          <a:xfrm>
            <a:off x="9149356" y="4273800"/>
            <a:ext cx="25453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Predictions</a:t>
            </a:r>
          </a:p>
        </p:txBody>
      </p:sp>
      <p:grpSp>
        <p:nvGrpSpPr>
          <p:cNvPr id="39" name="Group 215">
            <a:extLst>
              <a:ext uri="{FF2B5EF4-FFF2-40B4-BE49-F238E27FC236}">
                <a16:creationId xmlns:a16="http://schemas.microsoft.com/office/drawing/2014/main" id="{D47A6C08-AFEB-45C3-A739-BFBD2CE18A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05259" y="1916225"/>
            <a:ext cx="2037982" cy="2034212"/>
            <a:chOff x="1588" y="1734"/>
            <a:chExt cx="540" cy="539"/>
          </a:xfrm>
        </p:grpSpPr>
        <p:sp>
          <p:nvSpPr>
            <p:cNvPr id="40" name="Oval 216">
              <a:extLst>
                <a:ext uri="{FF2B5EF4-FFF2-40B4-BE49-F238E27FC236}">
                  <a16:creationId xmlns:a16="http://schemas.microsoft.com/office/drawing/2014/main" id="{3D284ADC-98DA-4D8A-9EC9-769772FA50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8" y="1734"/>
              <a:ext cx="540" cy="539"/>
            </a:xfrm>
            <a:prstGeom prst="ellipse">
              <a:avLst/>
            </a:prstGeom>
            <a:solidFill>
              <a:srgbClr val="0091B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17">
              <a:extLst>
                <a:ext uri="{FF2B5EF4-FFF2-40B4-BE49-F238E27FC236}">
                  <a16:creationId xmlns:a16="http://schemas.microsoft.com/office/drawing/2014/main" id="{9BBD8431-B09A-41C5-A414-C5F493A1C2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0" y="1756"/>
              <a:ext cx="496" cy="496"/>
            </a:xfrm>
            <a:custGeom>
              <a:avLst/>
              <a:gdLst/>
              <a:ahLst/>
              <a:cxnLst>
                <a:cxn ang="0">
                  <a:pos x="104" y="0"/>
                </a:cxn>
                <a:cxn ang="0">
                  <a:pos x="0" y="104"/>
                </a:cxn>
                <a:cxn ang="0">
                  <a:pos x="104" y="207"/>
                </a:cxn>
                <a:cxn ang="0">
                  <a:pos x="207" y="104"/>
                </a:cxn>
                <a:cxn ang="0">
                  <a:pos x="104" y="0"/>
                </a:cxn>
                <a:cxn ang="0">
                  <a:pos x="104" y="202"/>
                </a:cxn>
                <a:cxn ang="0">
                  <a:pos x="5" y="104"/>
                </a:cxn>
                <a:cxn ang="0">
                  <a:pos x="104" y="5"/>
                </a:cxn>
                <a:cxn ang="0">
                  <a:pos x="202" y="104"/>
                </a:cxn>
                <a:cxn ang="0">
                  <a:pos x="104" y="202"/>
                </a:cxn>
              </a:cxnLst>
              <a:rect l="0" t="0" r="r" b="b"/>
              <a:pathLst>
                <a:path w="207" h="207">
                  <a:moveTo>
                    <a:pt x="104" y="0"/>
                  </a:moveTo>
                  <a:cubicBezTo>
                    <a:pt x="47" y="0"/>
                    <a:pt x="0" y="47"/>
                    <a:pt x="0" y="104"/>
                  </a:cubicBezTo>
                  <a:cubicBezTo>
                    <a:pt x="0" y="161"/>
                    <a:pt x="47" y="207"/>
                    <a:pt x="104" y="207"/>
                  </a:cubicBezTo>
                  <a:cubicBezTo>
                    <a:pt x="161" y="207"/>
                    <a:pt x="207" y="161"/>
                    <a:pt x="207" y="104"/>
                  </a:cubicBezTo>
                  <a:cubicBezTo>
                    <a:pt x="207" y="47"/>
                    <a:pt x="161" y="0"/>
                    <a:pt x="104" y="0"/>
                  </a:cubicBezTo>
                  <a:close/>
                  <a:moveTo>
                    <a:pt x="104" y="202"/>
                  </a:moveTo>
                  <a:cubicBezTo>
                    <a:pt x="49" y="202"/>
                    <a:pt x="5" y="158"/>
                    <a:pt x="5" y="104"/>
                  </a:cubicBezTo>
                  <a:cubicBezTo>
                    <a:pt x="5" y="49"/>
                    <a:pt x="49" y="5"/>
                    <a:pt x="104" y="5"/>
                  </a:cubicBezTo>
                  <a:cubicBezTo>
                    <a:pt x="158" y="5"/>
                    <a:pt x="202" y="49"/>
                    <a:pt x="202" y="104"/>
                  </a:cubicBezTo>
                  <a:cubicBezTo>
                    <a:pt x="202" y="158"/>
                    <a:pt x="158" y="202"/>
                    <a:pt x="104" y="202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18">
              <a:extLst>
                <a:ext uri="{FF2B5EF4-FFF2-40B4-BE49-F238E27FC236}">
                  <a16:creationId xmlns:a16="http://schemas.microsoft.com/office/drawing/2014/main" id="{A7302996-F8C1-452B-AAE1-7F71E1DDAD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49" y="2034"/>
              <a:ext cx="60" cy="57"/>
            </a:xfrm>
            <a:custGeom>
              <a:avLst/>
              <a:gdLst/>
              <a:ahLst/>
              <a:cxnLst>
                <a:cxn ang="0">
                  <a:pos x="0" y="57"/>
                </a:cxn>
                <a:cxn ang="0">
                  <a:pos x="60" y="57"/>
                </a:cxn>
                <a:cxn ang="0">
                  <a:pos x="60" y="0"/>
                </a:cxn>
                <a:cxn ang="0">
                  <a:pos x="0" y="0"/>
                </a:cxn>
                <a:cxn ang="0">
                  <a:pos x="0" y="57"/>
                </a:cxn>
                <a:cxn ang="0">
                  <a:pos x="10" y="7"/>
                </a:cxn>
                <a:cxn ang="0">
                  <a:pos x="53" y="7"/>
                </a:cxn>
                <a:cxn ang="0">
                  <a:pos x="53" y="50"/>
                </a:cxn>
                <a:cxn ang="0">
                  <a:pos x="10" y="50"/>
                </a:cxn>
                <a:cxn ang="0">
                  <a:pos x="10" y="7"/>
                </a:cxn>
              </a:cxnLst>
              <a:rect l="0" t="0" r="r" b="b"/>
              <a:pathLst>
                <a:path w="60" h="57">
                  <a:moveTo>
                    <a:pt x="0" y="57"/>
                  </a:moveTo>
                  <a:lnTo>
                    <a:pt x="60" y="57"/>
                  </a:lnTo>
                  <a:lnTo>
                    <a:pt x="60" y="0"/>
                  </a:lnTo>
                  <a:lnTo>
                    <a:pt x="0" y="0"/>
                  </a:lnTo>
                  <a:lnTo>
                    <a:pt x="0" y="57"/>
                  </a:lnTo>
                  <a:close/>
                  <a:moveTo>
                    <a:pt x="10" y="7"/>
                  </a:moveTo>
                  <a:lnTo>
                    <a:pt x="53" y="7"/>
                  </a:lnTo>
                  <a:lnTo>
                    <a:pt x="53" y="50"/>
                  </a:lnTo>
                  <a:lnTo>
                    <a:pt x="10" y="50"/>
                  </a:lnTo>
                  <a:lnTo>
                    <a:pt x="10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19">
              <a:extLst>
                <a:ext uri="{FF2B5EF4-FFF2-40B4-BE49-F238E27FC236}">
                  <a16:creationId xmlns:a16="http://schemas.microsoft.com/office/drawing/2014/main" id="{B11080A5-006C-4402-8D31-53049AC8D8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32" y="1902"/>
              <a:ext cx="254" cy="211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0" y="40"/>
                </a:cxn>
                <a:cxn ang="0">
                  <a:pos x="0" y="46"/>
                </a:cxn>
                <a:cxn ang="0">
                  <a:pos x="0" y="46"/>
                </a:cxn>
                <a:cxn ang="0">
                  <a:pos x="0" y="88"/>
                </a:cxn>
                <a:cxn ang="0">
                  <a:pos x="40" y="88"/>
                </a:cxn>
                <a:cxn ang="0">
                  <a:pos x="66" y="88"/>
                </a:cxn>
                <a:cxn ang="0">
                  <a:pos x="106" y="88"/>
                </a:cxn>
                <a:cxn ang="0">
                  <a:pos x="106" y="46"/>
                </a:cxn>
                <a:cxn ang="0">
                  <a:pos x="106" y="46"/>
                </a:cxn>
                <a:cxn ang="0">
                  <a:pos x="106" y="40"/>
                </a:cxn>
                <a:cxn ang="0">
                  <a:pos x="106" y="36"/>
                </a:cxn>
                <a:cxn ang="0">
                  <a:pos x="106" y="0"/>
                </a:cxn>
                <a:cxn ang="0">
                  <a:pos x="0" y="0"/>
                </a:cxn>
                <a:cxn ang="0">
                  <a:pos x="0" y="36"/>
                </a:cxn>
                <a:cxn ang="0">
                  <a:pos x="3" y="85"/>
                </a:cxn>
                <a:cxn ang="0">
                  <a:pos x="3" y="49"/>
                </a:cxn>
                <a:cxn ang="0">
                  <a:pos x="38" y="49"/>
                </a:cxn>
                <a:cxn ang="0">
                  <a:pos x="34" y="60"/>
                </a:cxn>
                <a:cxn ang="0">
                  <a:pos x="34" y="62"/>
                </a:cxn>
                <a:cxn ang="0">
                  <a:pos x="40" y="62"/>
                </a:cxn>
                <a:cxn ang="0">
                  <a:pos x="40" y="85"/>
                </a:cxn>
                <a:cxn ang="0">
                  <a:pos x="3" y="85"/>
                </a:cxn>
                <a:cxn ang="0">
                  <a:pos x="68" y="58"/>
                </a:cxn>
                <a:cxn ang="0">
                  <a:pos x="66" y="58"/>
                </a:cxn>
                <a:cxn ang="0">
                  <a:pos x="40" y="58"/>
                </a:cxn>
                <a:cxn ang="0">
                  <a:pos x="38" y="58"/>
                </a:cxn>
                <a:cxn ang="0">
                  <a:pos x="53" y="45"/>
                </a:cxn>
                <a:cxn ang="0">
                  <a:pos x="68" y="58"/>
                </a:cxn>
                <a:cxn ang="0">
                  <a:pos x="44" y="62"/>
                </a:cxn>
                <a:cxn ang="0">
                  <a:pos x="51" y="62"/>
                </a:cxn>
                <a:cxn ang="0">
                  <a:pos x="51" y="85"/>
                </a:cxn>
                <a:cxn ang="0">
                  <a:pos x="44" y="85"/>
                </a:cxn>
                <a:cxn ang="0">
                  <a:pos x="44" y="62"/>
                </a:cxn>
                <a:cxn ang="0">
                  <a:pos x="55" y="85"/>
                </a:cxn>
                <a:cxn ang="0">
                  <a:pos x="55" y="62"/>
                </a:cxn>
                <a:cxn ang="0">
                  <a:pos x="62" y="62"/>
                </a:cxn>
                <a:cxn ang="0">
                  <a:pos x="62" y="85"/>
                </a:cxn>
                <a:cxn ang="0">
                  <a:pos x="55" y="85"/>
                </a:cxn>
                <a:cxn ang="0">
                  <a:pos x="103" y="85"/>
                </a:cxn>
                <a:cxn ang="0">
                  <a:pos x="66" y="85"/>
                </a:cxn>
                <a:cxn ang="0">
                  <a:pos x="66" y="62"/>
                </a:cxn>
                <a:cxn ang="0">
                  <a:pos x="71" y="62"/>
                </a:cxn>
                <a:cxn ang="0">
                  <a:pos x="71" y="60"/>
                </a:cxn>
                <a:cxn ang="0">
                  <a:pos x="68" y="49"/>
                </a:cxn>
                <a:cxn ang="0">
                  <a:pos x="103" y="49"/>
                </a:cxn>
                <a:cxn ang="0">
                  <a:pos x="103" y="85"/>
                </a:cxn>
                <a:cxn ang="0">
                  <a:pos x="65" y="46"/>
                </a:cxn>
                <a:cxn ang="0">
                  <a:pos x="65" y="46"/>
                </a:cxn>
                <a:cxn ang="0">
                  <a:pos x="53" y="41"/>
                </a:cxn>
                <a:cxn ang="0">
                  <a:pos x="40" y="46"/>
                </a:cxn>
                <a:cxn ang="0">
                  <a:pos x="40" y="46"/>
                </a:cxn>
                <a:cxn ang="0">
                  <a:pos x="3" y="46"/>
                </a:cxn>
                <a:cxn ang="0">
                  <a:pos x="3" y="40"/>
                </a:cxn>
                <a:cxn ang="0">
                  <a:pos x="103" y="40"/>
                </a:cxn>
                <a:cxn ang="0">
                  <a:pos x="103" y="46"/>
                </a:cxn>
                <a:cxn ang="0">
                  <a:pos x="65" y="46"/>
                </a:cxn>
                <a:cxn ang="0">
                  <a:pos x="103" y="4"/>
                </a:cxn>
                <a:cxn ang="0">
                  <a:pos x="103" y="36"/>
                </a:cxn>
                <a:cxn ang="0">
                  <a:pos x="3" y="36"/>
                </a:cxn>
                <a:cxn ang="0">
                  <a:pos x="3" y="4"/>
                </a:cxn>
                <a:cxn ang="0">
                  <a:pos x="103" y="4"/>
                </a:cxn>
              </a:cxnLst>
              <a:rect l="0" t="0" r="r" b="b"/>
              <a:pathLst>
                <a:path w="106" h="88">
                  <a:moveTo>
                    <a:pt x="0" y="36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40" y="88"/>
                    <a:pt x="40" y="88"/>
                    <a:pt x="40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106" y="88"/>
                    <a:pt x="106" y="88"/>
                    <a:pt x="106" y="88"/>
                  </a:cubicBezTo>
                  <a:cubicBezTo>
                    <a:pt x="106" y="46"/>
                    <a:pt x="106" y="46"/>
                    <a:pt x="106" y="46"/>
                  </a:cubicBezTo>
                  <a:cubicBezTo>
                    <a:pt x="106" y="46"/>
                    <a:pt x="106" y="46"/>
                    <a:pt x="106" y="46"/>
                  </a:cubicBezTo>
                  <a:cubicBezTo>
                    <a:pt x="106" y="40"/>
                    <a:pt x="106" y="40"/>
                    <a:pt x="106" y="40"/>
                  </a:cubicBezTo>
                  <a:cubicBezTo>
                    <a:pt x="106" y="36"/>
                    <a:pt x="106" y="36"/>
                    <a:pt x="106" y="36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6"/>
                  </a:lnTo>
                  <a:close/>
                  <a:moveTo>
                    <a:pt x="3" y="85"/>
                  </a:moveTo>
                  <a:cubicBezTo>
                    <a:pt x="3" y="49"/>
                    <a:pt x="3" y="49"/>
                    <a:pt x="3" y="49"/>
                  </a:cubicBezTo>
                  <a:cubicBezTo>
                    <a:pt x="38" y="49"/>
                    <a:pt x="38" y="49"/>
                    <a:pt x="38" y="49"/>
                  </a:cubicBezTo>
                  <a:cubicBezTo>
                    <a:pt x="36" y="53"/>
                    <a:pt x="34" y="56"/>
                    <a:pt x="34" y="60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85"/>
                    <a:pt x="40" y="85"/>
                    <a:pt x="40" y="85"/>
                  </a:cubicBezTo>
                  <a:lnTo>
                    <a:pt x="3" y="85"/>
                  </a:lnTo>
                  <a:close/>
                  <a:moveTo>
                    <a:pt x="68" y="58"/>
                  </a:moveTo>
                  <a:cubicBezTo>
                    <a:pt x="66" y="58"/>
                    <a:pt x="66" y="58"/>
                    <a:pt x="66" y="58"/>
                  </a:cubicBezTo>
                  <a:cubicBezTo>
                    <a:pt x="40" y="58"/>
                    <a:pt x="40" y="58"/>
                    <a:pt x="40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9" y="51"/>
                    <a:pt x="45" y="45"/>
                    <a:pt x="53" y="45"/>
                  </a:cubicBezTo>
                  <a:cubicBezTo>
                    <a:pt x="61" y="45"/>
                    <a:pt x="67" y="51"/>
                    <a:pt x="68" y="58"/>
                  </a:cubicBezTo>
                  <a:close/>
                  <a:moveTo>
                    <a:pt x="44" y="62"/>
                  </a:moveTo>
                  <a:cubicBezTo>
                    <a:pt x="51" y="62"/>
                    <a:pt x="51" y="62"/>
                    <a:pt x="51" y="62"/>
                  </a:cubicBezTo>
                  <a:cubicBezTo>
                    <a:pt x="51" y="85"/>
                    <a:pt x="51" y="85"/>
                    <a:pt x="51" y="85"/>
                  </a:cubicBezTo>
                  <a:cubicBezTo>
                    <a:pt x="44" y="85"/>
                    <a:pt x="44" y="85"/>
                    <a:pt x="44" y="85"/>
                  </a:cubicBezTo>
                  <a:lnTo>
                    <a:pt x="44" y="62"/>
                  </a:lnTo>
                  <a:close/>
                  <a:moveTo>
                    <a:pt x="55" y="85"/>
                  </a:moveTo>
                  <a:cubicBezTo>
                    <a:pt x="55" y="62"/>
                    <a:pt x="55" y="62"/>
                    <a:pt x="55" y="62"/>
                  </a:cubicBezTo>
                  <a:cubicBezTo>
                    <a:pt x="62" y="62"/>
                    <a:pt x="62" y="62"/>
                    <a:pt x="62" y="62"/>
                  </a:cubicBezTo>
                  <a:cubicBezTo>
                    <a:pt x="62" y="85"/>
                    <a:pt x="62" y="85"/>
                    <a:pt x="62" y="85"/>
                  </a:cubicBezTo>
                  <a:lnTo>
                    <a:pt x="55" y="85"/>
                  </a:lnTo>
                  <a:close/>
                  <a:moveTo>
                    <a:pt x="103" y="85"/>
                  </a:moveTo>
                  <a:cubicBezTo>
                    <a:pt x="66" y="85"/>
                    <a:pt x="66" y="85"/>
                    <a:pt x="66" y="85"/>
                  </a:cubicBezTo>
                  <a:cubicBezTo>
                    <a:pt x="66" y="62"/>
                    <a:pt x="66" y="62"/>
                    <a:pt x="66" y="62"/>
                  </a:cubicBezTo>
                  <a:cubicBezTo>
                    <a:pt x="71" y="62"/>
                    <a:pt x="71" y="62"/>
                    <a:pt x="71" y="62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1" y="56"/>
                    <a:pt x="70" y="53"/>
                    <a:pt x="68" y="49"/>
                  </a:cubicBezTo>
                  <a:cubicBezTo>
                    <a:pt x="103" y="49"/>
                    <a:pt x="103" y="49"/>
                    <a:pt x="103" y="49"/>
                  </a:cubicBezTo>
                  <a:lnTo>
                    <a:pt x="103" y="85"/>
                  </a:lnTo>
                  <a:close/>
                  <a:moveTo>
                    <a:pt x="65" y="46"/>
                  </a:moveTo>
                  <a:cubicBezTo>
                    <a:pt x="65" y="46"/>
                    <a:pt x="65" y="46"/>
                    <a:pt x="65" y="46"/>
                  </a:cubicBezTo>
                  <a:cubicBezTo>
                    <a:pt x="62" y="43"/>
                    <a:pt x="58" y="41"/>
                    <a:pt x="53" y="41"/>
                  </a:cubicBezTo>
                  <a:cubicBezTo>
                    <a:pt x="48" y="41"/>
                    <a:pt x="43" y="43"/>
                    <a:pt x="40" y="46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103" y="46"/>
                    <a:pt x="103" y="46"/>
                    <a:pt x="103" y="46"/>
                  </a:cubicBezTo>
                  <a:lnTo>
                    <a:pt x="65" y="46"/>
                  </a:lnTo>
                  <a:close/>
                  <a:moveTo>
                    <a:pt x="103" y="4"/>
                  </a:moveTo>
                  <a:cubicBezTo>
                    <a:pt x="103" y="36"/>
                    <a:pt x="103" y="36"/>
                    <a:pt x="103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4"/>
                    <a:pt x="3" y="4"/>
                    <a:pt x="3" y="4"/>
                  </a:cubicBezTo>
                  <a:lnTo>
                    <a:pt x="103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220">
              <a:extLst>
                <a:ext uri="{FF2B5EF4-FFF2-40B4-BE49-F238E27FC236}">
                  <a16:creationId xmlns:a16="http://schemas.microsoft.com/office/drawing/2014/main" id="{DBCBDD82-1CA3-431E-B603-89452E0D10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05" y="1921"/>
              <a:ext cx="64" cy="58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0" y="0"/>
                </a:cxn>
                <a:cxn ang="0">
                  <a:pos x="0" y="58"/>
                </a:cxn>
                <a:cxn ang="0">
                  <a:pos x="64" y="58"/>
                </a:cxn>
                <a:cxn ang="0">
                  <a:pos x="64" y="0"/>
                </a:cxn>
                <a:cxn ang="0">
                  <a:pos x="55" y="51"/>
                </a:cxn>
                <a:cxn ang="0">
                  <a:pos x="7" y="51"/>
                </a:cxn>
                <a:cxn ang="0">
                  <a:pos x="7" y="10"/>
                </a:cxn>
                <a:cxn ang="0">
                  <a:pos x="55" y="10"/>
                </a:cxn>
                <a:cxn ang="0">
                  <a:pos x="55" y="51"/>
                </a:cxn>
              </a:cxnLst>
              <a:rect l="0" t="0" r="r" b="b"/>
              <a:pathLst>
                <a:path w="64" h="58">
                  <a:moveTo>
                    <a:pt x="64" y="0"/>
                  </a:moveTo>
                  <a:lnTo>
                    <a:pt x="0" y="0"/>
                  </a:lnTo>
                  <a:lnTo>
                    <a:pt x="0" y="58"/>
                  </a:lnTo>
                  <a:lnTo>
                    <a:pt x="64" y="58"/>
                  </a:lnTo>
                  <a:lnTo>
                    <a:pt x="64" y="0"/>
                  </a:lnTo>
                  <a:close/>
                  <a:moveTo>
                    <a:pt x="55" y="51"/>
                  </a:moveTo>
                  <a:lnTo>
                    <a:pt x="7" y="51"/>
                  </a:lnTo>
                  <a:lnTo>
                    <a:pt x="7" y="10"/>
                  </a:lnTo>
                  <a:lnTo>
                    <a:pt x="55" y="10"/>
                  </a:lnTo>
                  <a:lnTo>
                    <a:pt x="55" y="5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21">
              <a:extLst>
                <a:ext uri="{FF2B5EF4-FFF2-40B4-BE49-F238E27FC236}">
                  <a16:creationId xmlns:a16="http://schemas.microsoft.com/office/drawing/2014/main" id="{E8376407-637D-41A0-83C5-D02A95E5FD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49" y="1921"/>
              <a:ext cx="65" cy="58"/>
            </a:xfrm>
            <a:custGeom>
              <a:avLst/>
              <a:gdLst/>
              <a:ahLst/>
              <a:cxnLst>
                <a:cxn ang="0">
                  <a:pos x="65" y="0"/>
                </a:cxn>
                <a:cxn ang="0">
                  <a:pos x="0" y="0"/>
                </a:cxn>
                <a:cxn ang="0">
                  <a:pos x="0" y="58"/>
                </a:cxn>
                <a:cxn ang="0">
                  <a:pos x="65" y="58"/>
                </a:cxn>
                <a:cxn ang="0">
                  <a:pos x="65" y="0"/>
                </a:cxn>
                <a:cxn ang="0">
                  <a:pos x="55" y="51"/>
                </a:cxn>
                <a:cxn ang="0">
                  <a:pos x="10" y="51"/>
                </a:cxn>
                <a:cxn ang="0">
                  <a:pos x="10" y="10"/>
                </a:cxn>
                <a:cxn ang="0">
                  <a:pos x="55" y="10"/>
                </a:cxn>
                <a:cxn ang="0">
                  <a:pos x="55" y="51"/>
                </a:cxn>
              </a:cxnLst>
              <a:rect l="0" t="0" r="r" b="b"/>
              <a:pathLst>
                <a:path w="65" h="58">
                  <a:moveTo>
                    <a:pt x="65" y="0"/>
                  </a:moveTo>
                  <a:lnTo>
                    <a:pt x="0" y="0"/>
                  </a:lnTo>
                  <a:lnTo>
                    <a:pt x="0" y="58"/>
                  </a:lnTo>
                  <a:lnTo>
                    <a:pt x="65" y="58"/>
                  </a:lnTo>
                  <a:lnTo>
                    <a:pt x="65" y="0"/>
                  </a:lnTo>
                  <a:close/>
                  <a:moveTo>
                    <a:pt x="55" y="51"/>
                  </a:moveTo>
                  <a:lnTo>
                    <a:pt x="10" y="51"/>
                  </a:lnTo>
                  <a:lnTo>
                    <a:pt x="10" y="10"/>
                  </a:lnTo>
                  <a:lnTo>
                    <a:pt x="55" y="10"/>
                  </a:lnTo>
                  <a:lnTo>
                    <a:pt x="55" y="5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22">
              <a:extLst>
                <a:ext uri="{FF2B5EF4-FFF2-40B4-BE49-F238E27FC236}">
                  <a16:creationId xmlns:a16="http://schemas.microsoft.com/office/drawing/2014/main" id="{B06859B6-5636-48C0-B49C-3190574EA2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28" y="1921"/>
              <a:ext cx="65" cy="58"/>
            </a:xfrm>
            <a:custGeom>
              <a:avLst/>
              <a:gdLst/>
              <a:ahLst/>
              <a:cxnLst>
                <a:cxn ang="0">
                  <a:pos x="65" y="0"/>
                </a:cxn>
                <a:cxn ang="0">
                  <a:pos x="0" y="0"/>
                </a:cxn>
                <a:cxn ang="0">
                  <a:pos x="0" y="58"/>
                </a:cxn>
                <a:cxn ang="0">
                  <a:pos x="65" y="58"/>
                </a:cxn>
                <a:cxn ang="0">
                  <a:pos x="65" y="0"/>
                </a:cxn>
                <a:cxn ang="0">
                  <a:pos x="55" y="51"/>
                </a:cxn>
                <a:cxn ang="0">
                  <a:pos x="7" y="51"/>
                </a:cxn>
                <a:cxn ang="0">
                  <a:pos x="7" y="10"/>
                </a:cxn>
                <a:cxn ang="0">
                  <a:pos x="55" y="10"/>
                </a:cxn>
                <a:cxn ang="0">
                  <a:pos x="55" y="51"/>
                </a:cxn>
              </a:cxnLst>
              <a:rect l="0" t="0" r="r" b="b"/>
              <a:pathLst>
                <a:path w="65" h="58">
                  <a:moveTo>
                    <a:pt x="65" y="0"/>
                  </a:moveTo>
                  <a:lnTo>
                    <a:pt x="0" y="0"/>
                  </a:lnTo>
                  <a:lnTo>
                    <a:pt x="0" y="58"/>
                  </a:lnTo>
                  <a:lnTo>
                    <a:pt x="65" y="58"/>
                  </a:lnTo>
                  <a:lnTo>
                    <a:pt x="65" y="0"/>
                  </a:lnTo>
                  <a:close/>
                  <a:moveTo>
                    <a:pt x="55" y="51"/>
                  </a:moveTo>
                  <a:lnTo>
                    <a:pt x="7" y="51"/>
                  </a:lnTo>
                  <a:lnTo>
                    <a:pt x="7" y="10"/>
                  </a:lnTo>
                  <a:lnTo>
                    <a:pt x="55" y="10"/>
                  </a:lnTo>
                  <a:lnTo>
                    <a:pt x="55" y="5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23">
              <a:extLst>
                <a:ext uri="{FF2B5EF4-FFF2-40B4-BE49-F238E27FC236}">
                  <a16:creationId xmlns:a16="http://schemas.microsoft.com/office/drawing/2014/main" id="{20F332D3-8811-4809-AE76-28191FF792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0" y="2034"/>
              <a:ext cx="59" cy="57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0" y="0"/>
                </a:cxn>
                <a:cxn ang="0">
                  <a:pos x="0" y="57"/>
                </a:cxn>
                <a:cxn ang="0">
                  <a:pos x="59" y="57"/>
                </a:cxn>
                <a:cxn ang="0">
                  <a:pos x="59" y="0"/>
                </a:cxn>
                <a:cxn ang="0">
                  <a:pos x="50" y="48"/>
                </a:cxn>
                <a:cxn ang="0">
                  <a:pos x="7" y="48"/>
                </a:cxn>
                <a:cxn ang="0">
                  <a:pos x="7" y="7"/>
                </a:cxn>
                <a:cxn ang="0">
                  <a:pos x="50" y="7"/>
                </a:cxn>
                <a:cxn ang="0">
                  <a:pos x="50" y="48"/>
                </a:cxn>
              </a:cxnLst>
              <a:rect l="0" t="0" r="r" b="b"/>
              <a:pathLst>
                <a:path w="59" h="57">
                  <a:moveTo>
                    <a:pt x="59" y="0"/>
                  </a:moveTo>
                  <a:lnTo>
                    <a:pt x="0" y="0"/>
                  </a:lnTo>
                  <a:lnTo>
                    <a:pt x="0" y="57"/>
                  </a:lnTo>
                  <a:lnTo>
                    <a:pt x="59" y="57"/>
                  </a:lnTo>
                  <a:lnTo>
                    <a:pt x="59" y="0"/>
                  </a:lnTo>
                  <a:close/>
                  <a:moveTo>
                    <a:pt x="50" y="48"/>
                  </a:moveTo>
                  <a:lnTo>
                    <a:pt x="7" y="48"/>
                  </a:lnTo>
                  <a:lnTo>
                    <a:pt x="7" y="7"/>
                  </a:lnTo>
                  <a:lnTo>
                    <a:pt x="50" y="7"/>
                  </a:lnTo>
                  <a:lnTo>
                    <a:pt x="50" y="4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A13421C-67A6-45BF-982A-14D4C3FD7682}"/>
              </a:ext>
            </a:extLst>
          </p:cNvPr>
          <p:cNvGrpSpPr/>
          <p:nvPr/>
        </p:nvGrpSpPr>
        <p:grpSpPr>
          <a:xfrm>
            <a:off x="3721005" y="1928699"/>
            <a:ext cx="2007792" cy="2007792"/>
            <a:chOff x="2590800" y="1554163"/>
            <a:chExt cx="844550" cy="844550"/>
          </a:xfrm>
        </p:grpSpPr>
        <p:sp>
          <p:nvSpPr>
            <p:cNvPr id="49" name="AutoShape 63">
              <a:extLst>
                <a:ext uri="{FF2B5EF4-FFF2-40B4-BE49-F238E27FC236}">
                  <a16:creationId xmlns:a16="http://schemas.microsoft.com/office/drawing/2014/main" id="{588822F5-0D14-4E06-82EB-AAF302C2F11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590800" y="1554163"/>
              <a:ext cx="841375" cy="8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Oval 65">
              <a:extLst>
                <a:ext uri="{FF2B5EF4-FFF2-40B4-BE49-F238E27FC236}">
                  <a16:creationId xmlns:a16="http://schemas.microsoft.com/office/drawing/2014/main" id="{E5C8CF08-DBF0-4FA9-AA8A-6682949FD5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0800" y="1554163"/>
              <a:ext cx="844550" cy="844550"/>
            </a:xfrm>
            <a:prstGeom prst="ellipse">
              <a:avLst/>
            </a:prstGeom>
            <a:solidFill>
              <a:srgbClr val="0091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66">
              <a:extLst>
                <a:ext uri="{FF2B5EF4-FFF2-40B4-BE49-F238E27FC236}">
                  <a16:creationId xmlns:a16="http://schemas.microsoft.com/office/drawing/2014/main" id="{47912F98-0F15-41A7-8E0B-E5C94071F4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19375" y="1582738"/>
              <a:ext cx="788988" cy="788988"/>
            </a:xfrm>
            <a:custGeom>
              <a:avLst/>
              <a:gdLst>
                <a:gd name="T0" fmla="*/ 97 w 194"/>
                <a:gd name="T1" fmla="*/ 5 h 194"/>
                <a:gd name="T2" fmla="*/ 189 w 194"/>
                <a:gd name="T3" fmla="*/ 97 h 194"/>
                <a:gd name="T4" fmla="*/ 97 w 194"/>
                <a:gd name="T5" fmla="*/ 189 h 194"/>
                <a:gd name="T6" fmla="*/ 5 w 194"/>
                <a:gd name="T7" fmla="*/ 97 h 194"/>
                <a:gd name="T8" fmla="*/ 97 w 194"/>
                <a:gd name="T9" fmla="*/ 5 h 194"/>
                <a:gd name="T10" fmla="*/ 97 w 194"/>
                <a:gd name="T11" fmla="*/ 0 h 194"/>
                <a:gd name="T12" fmla="*/ 0 w 194"/>
                <a:gd name="T13" fmla="*/ 97 h 194"/>
                <a:gd name="T14" fmla="*/ 97 w 194"/>
                <a:gd name="T15" fmla="*/ 194 h 194"/>
                <a:gd name="T16" fmla="*/ 194 w 194"/>
                <a:gd name="T17" fmla="*/ 97 h 194"/>
                <a:gd name="T18" fmla="*/ 97 w 194"/>
                <a:gd name="T19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4" h="194">
                  <a:moveTo>
                    <a:pt x="97" y="5"/>
                  </a:moveTo>
                  <a:cubicBezTo>
                    <a:pt x="148" y="5"/>
                    <a:pt x="189" y="46"/>
                    <a:pt x="189" y="97"/>
                  </a:cubicBezTo>
                  <a:cubicBezTo>
                    <a:pt x="189" y="148"/>
                    <a:pt x="148" y="189"/>
                    <a:pt x="97" y="189"/>
                  </a:cubicBezTo>
                  <a:cubicBezTo>
                    <a:pt x="46" y="189"/>
                    <a:pt x="5" y="148"/>
                    <a:pt x="5" y="97"/>
                  </a:cubicBezTo>
                  <a:cubicBezTo>
                    <a:pt x="5" y="46"/>
                    <a:pt x="46" y="5"/>
                    <a:pt x="97" y="5"/>
                  </a:cubicBezTo>
                  <a:moveTo>
                    <a:pt x="97" y="0"/>
                  </a:moveTo>
                  <a:cubicBezTo>
                    <a:pt x="44" y="0"/>
                    <a:pt x="0" y="44"/>
                    <a:pt x="0" y="97"/>
                  </a:cubicBezTo>
                  <a:cubicBezTo>
                    <a:pt x="0" y="150"/>
                    <a:pt x="44" y="194"/>
                    <a:pt x="97" y="194"/>
                  </a:cubicBezTo>
                  <a:cubicBezTo>
                    <a:pt x="150" y="194"/>
                    <a:pt x="194" y="150"/>
                    <a:pt x="194" y="97"/>
                  </a:cubicBezTo>
                  <a:cubicBezTo>
                    <a:pt x="194" y="44"/>
                    <a:pt x="150" y="0"/>
                    <a:pt x="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67">
              <a:extLst>
                <a:ext uri="{FF2B5EF4-FFF2-40B4-BE49-F238E27FC236}">
                  <a16:creationId xmlns:a16="http://schemas.microsoft.com/office/drawing/2014/main" id="{A8B1EB85-9F69-4441-B426-570CBA182E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81300" y="1733551"/>
              <a:ext cx="463550" cy="487363"/>
            </a:xfrm>
            <a:custGeom>
              <a:avLst/>
              <a:gdLst>
                <a:gd name="T0" fmla="*/ 47 w 114"/>
                <a:gd name="T1" fmla="*/ 76 h 120"/>
                <a:gd name="T2" fmla="*/ 42 w 114"/>
                <a:gd name="T3" fmla="*/ 82 h 120"/>
                <a:gd name="T4" fmla="*/ 47 w 114"/>
                <a:gd name="T5" fmla="*/ 62 h 120"/>
                <a:gd name="T6" fmla="*/ 42 w 114"/>
                <a:gd name="T7" fmla="*/ 56 h 120"/>
                <a:gd name="T8" fmla="*/ 27 w 114"/>
                <a:gd name="T9" fmla="*/ 105 h 120"/>
                <a:gd name="T10" fmla="*/ 27 w 114"/>
                <a:gd name="T11" fmla="*/ 94 h 120"/>
                <a:gd name="T12" fmla="*/ 27 w 114"/>
                <a:gd name="T13" fmla="*/ 105 h 120"/>
                <a:gd name="T14" fmla="*/ 47 w 114"/>
                <a:gd name="T15" fmla="*/ 36 h 120"/>
                <a:gd name="T16" fmla="*/ 42 w 114"/>
                <a:gd name="T17" fmla="*/ 42 h 120"/>
                <a:gd name="T18" fmla="*/ 47 w 114"/>
                <a:gd name="T19" fmla="*/ 22 h 120"/>
                <a:gd name="T20" fmla="*/ 42 w 114"/>
                <a:gd name="T21" fmla="*/ 16 h 120"/>
                <a:gd name="T22" fmla="*/ 27 w 114"/>
                <a:gd name="T23" fmla="*/ 24 h 120"/>
                <a:gd name="T24" fmla="*/ 27 w 114"/>
                <a:gd name="T25" fmla="*/ 13 h 120"/>
                <a:gd name="T26" fmla="*/ 27 w 114"/>
                <a:gd name="T27" fmla="*/ 24 h 120"/>
                <a:gd name="T28" fmla="*/ 29 w 114"/>
                <a:gd name="T29" fmla="*/ 36 h 120"/>
                <a:gd name="T30" fmla="*/ 24 w 114"/>
                <a:gd name="T31" fmla="*/ 42 h 120"/>
                <a:gd name="T32" fmla="*/ 29 w 114"/>
                <a:gd name="T33" fmla="*/ 82 h 120"/>
                <a:gd name="T34" fmla="*/ 24 w 114"/>
                <a:gd name="T35" fmla="*/ 76 h 120"/>
                <a:gd name="T36" fmla="*/ 27 w 114"/>
                <a:gd name="T37" fmla="*/ 65 h 120"/>
                <a:gd name="T38" fmla="*/ 27 w 114"/>
                <a:gd name="T39" fmla="*/ 54 h 120"/>
                <a:gd name="T40" fmla="*/ 27 w 114"/>
                <a:gd name="T41" fmla="*/ 65 h 120"/>
                <a:gd name="T42" fmla="*/ 66 w 114"/>
                <a:gd name="T43" fmla="*/ 56 h 120"/>
                <a:gd name="T44" fmla="*/ 61 w 114"/>
                <a:gd name="T45" fmla="*/ 62 h 120"/>
                <a:gd name="T46" fmla="*/ 88 w 114"/>
                <a:gd name="T47" fmla="*/ 96 h 120"/>
                <a:gd name="T48" fmla="*/ 93 w 114"/>
                <a:gd name="T49" fmla="*/ 102 h 120"/>
                <a:gd name="T50" fmla="*/ 90 w 114"/>
                <a:gd name="T51" fmla="*/ 74 h 120"/>
                <a:gd name="T52" fmla="*/ 90 w 114"/>
                <a:gd name="T53" fmla="*/ 85 h 120"/>
                <a:gd name="T54" fmla="*/ 90 w 114"/>
                <a:gd name="T55" fmla="*/ 74 h 120"/>
                <a:gd name="T56" fmla="*/ 88 w 114"/>
                <a:gd name="T57" fmla="*/ 42 h 120"/>
                <a:gd name="T58" fmla="*/ 93 w 114"/>
                <a:gd name="T59" fmla="*/ 36 h 120"/>
                <a:gd name="T60" fmla="*/ 66 w 114"/>
                <a:gd name="T61" fmla="*/ 102 h 120"/>
                <a:gd name="T62" fmla="*/ 61 w 114"/>
                <a:gd name="T63" fmla="*/ 96 h 120"/>
                <a:gd name="T64" fmla="*/ 90 w 114"/>
                <a:gd name="T65" fmla="*/ 54 h 120"/>
                <a:gd name="T66" fmla="*/ 90 w 114"/>
                <a:gd name="T67" fmla="*/ 65 h 120"/>
                <a:gd name="T68" fmla="*/ 90 w 114"/>
                <a:gd name="T69" fmla="*/ 54 h 120"/>
                <a:gd name="T70" fmla="*/ 66 w 114"/>
                <a:gd name="T71" fmla="*/ 76 h 120"/>
                <a:gd name="T72" fmla="*/ 61 w 114"/>
                <a:gd name="T73" fmla="*/ 82 h 120"/>
                <a:gd name="T74" fmla="*/ 66 w 114"/>
                <a:gd name="T75" fmla="*/ 42 h 120"/>
                <a:gd name="T76" fmla="*/ 61 w 114"/>
                <a:gd name="T77" fmla="*/ 36 h 120"/>
                <a:gd name="T78" fmla="*/ 63 w 114"/>
                <a:gd name="T79" fmla="*/ 24 h 120"/>
                <a:gd name="T80" fmla="*/ 63 w 114"/>
                <a:gd name="T81" fmla="*/ 13 h 120"/>
                <a:gd name="T82" fmla="*/ 63 w 114"/>
                <a:gd name="T83" fmla="*/ 24 h 120"/>
                <a:gd name="T84" fmla="*/ 100 w 114"/>
                <a:gd name="T85" fmla="*/ 24 h 120"/>
                <a:gd name="T86" fmla="*/ 81 w 114"/>
                <a:gd name="T87" fmla="*/ 115 h 120"/>
                <a:gd name="T88" fmla="*/ 54 w 114"/>
                <a:gd name="T89" fmla="*/ 95 h 120"/>
                <a:gd name="T90" fmla="*/ 36 w 114"/>
                <a:gd name="T91" fmla="*/ 95 h 120"/>
                <a:gd name="T92" fmla="*/ 14 w 114"/>
                <a:gd name="T93" fmla="*/ 5 h 120"/>
                <a:gd name="T94" fmla="*/ 49 w 114"/>
                <a:gd name="T95" fmla="*/ 115 h 120"/>
                <a:gd name="T96" fmla="*/ 49 w 114"/>
                <a:gd name="T97" fmla="*/ 98 h 120"/>
                <a:gd name="T98" fmla="*/ 105 w 114"/>
                <a:gd name="T99" fmla="*/ 115 h 120"/>
                <a:gd name="T100" fmla="*/ 103 w 114"/>
                <a:gd name="T101" fmla="*/ 19 h 120"/>
                <a:gd name="T102" fmla="*/ 78 w 114"/>
                <a:gd name="T103" fmla="*/ 0 h 120"/>
                <a:gd name="T104" fmla="*/ 9 w 114"/>
                <a:gd name="T105" fmla="*/ 115 h 120"/>
                <a:gd name="T106" fmla="*/ 2 w 114"/>
                <a:gd name="T107" fmla="*/ 120 h 120"/>
                <a:gd name="T108" fmla="*/ 112 w 114"/>
                <a:gd name="T109" fmla="*/ 11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14" h="120">
                  <a:moveTo>
                    <a:pt x="45" y="85"/>
                  </a:moveTo>
                  <a:cubicBezTo>
                    <a:pt x="46" y="85"/>
                    <a:pt x="47" y="84"/>
                    <a:pt x="47" y="82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7" y="75"/>
                    <a:pt x="46" y="74"/>
                    <a:pt x="45" y="74"/>
                  </a:cubicBezTo>
                  <a:cubicBezTo>
                    <a:pt x="44" y="74"/>
                    <a:pt x="42" y="75"/>
                    <a:pt x="42" y="76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4"/>
                    <a:pt x="44" y="85"/>
                    <a:pt x="45" y="85"/>
                  </a:cubicBezTo>
                  <a:moveTo>
                    <a:pt x="45" y="65"/>
                  </a:moveTo>
                  <a:cubicBezTo>
                    <a:pt x="46" y="65"/>
                    <a:pt x="47" y="63"/>
                    <a:pt x="47" y="62"/>
                  </a:cubicBezTo>
                  <a:cubicBezTo>
                    <a:pt x="47" y="56"/>
                    <a:pt x="47" y="56"/>
                    <a:pt x="47" y="56"/>
                  </a:cubicBezTo>
                  <a:cubicBezTo>
                    <a:pt x="47" y="55"/>
                    <a:pt x="46" y="54"/>
                    <a:pt x="45" y="54"/>
                  </a:cubicBezTo>
                  <a:cubicBezTo>
                    <a:pt x="44" y="54"/>
                    <a:pt x="42" y="55"/>
                    <a:pt x="42" y="56"/>
                  </a:cubicBezTo>
                  <a:cubicBezTo>
                    <a:pt x="42" y="62"/>
                    <a:pt x="42" y="62"/>
                    <a:pt x="42" y="62"/>
                  </a:cubicBezTo>
                  <a:cubicBezTo>
                    <a:pt x="42" y="63"/>
                    <a:pt x="44" y="65"/>
                    <a:pt x="45" y="65"/>
                  </a:cubicBezTo>
                  <a:moveTo>
                    <a:pt x="27" y="105"/>
                  </a:moveTo>
                  <a:cubicBezTo>
                    <a:pt x="28" y="105"/>
                    <a:pt x="29" y="104"/>
                    <a:pt x="29" y="102"/>
                  </a:cubicBezTo>
                  <a:cubicBezTo>
                    <a:pt x="29" y="96"/>
                    <a:pt x="29" y="96"/>
                    <a:pt x="29" y="96"/>
                  </a:cubicBezTo>
                  <a:cubicBezTo>
                    <a:pt x="29" y="95"/>
                    <a:pt x="28" y="94"/>
                    <a:pt x="27" y="94"/>
                  </a:cubicBezTo>
                  <a:cubicBezTo>
                    <a:pt x="25" y="94"/>
                    <a:pt x="24" y="95"/>
                    <a:pt x="24" y="96"/>
                  </a:cubicBezTo>
                  <a:cubicBezTo>
                    <a:pt x="24" y="102"/>
                    <a:pt x="24" y="102"/>
                    <a:pt x="24" y="102"/>
                  </a:cubicBezTo>
                  <a:cubicBezTo>
                    <a:pt x="24" y="104"/>
                    <a:pt x="25" y="105"/>
                    <a:pt x="27" y="105"/>
                  </a:cubicBezTo>
                  <a:moveTo>
                    <a:pt x="45" y="44"/>
                  </a:moveTo>
                  <a:cubicBezTo>
                    <a:pt x="46" y="44"/>
                    <a:pt x="47" y="43"/>
                    <a:pt x="47" y="42"/>
                  </a:cubicBezTo>
                  <a:cubicBezTo>
                    <a:pt x="47" y="36"/>
                    <a:pt x="47" y="36"/>
                    <a:pt x="47" y="36"/>
                  </a:cubicBezTo>
                  <a:cubicBezTo>
                    <a:pt x="47" y="35"/>
                    <a:pt x="46" y="34"/>
                    <a:pt x="45" y="34"/>
                  </a:cubicBezTo>
                  <a:cubicBezTo>
                    <a:pt x="44" y="34"/>
                    <a:pt x="42" y="35"/>
                    <a:pt x="42" y="36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2" y="43"/>
                    <a:pt x="44" y="44"/>
                    <a:pt x="45" y="44"/>
                  </a:cubicBezTo>
                  <a:moveTo>
                    <a:pt x="45" y="24"/>
                  </a:moveTo>
                  <a:cubicBezTo>
                    <a:pt x="46" y="24"/>
                    <a:pt x="47" y="23"/>
                    <a:pt x="47" y="22"/>
                  </a:cubicBezTo>
                  <a:cubicBezTo>
                    <a:pt x="47" y="16"/>
                    <a:pt x="47" y="16"/>
                    <a:pt x="47" y="16"/>
                  </a:cubicBezTo>
                  <a:cubicBezTo>
                    <a:pt x="47" y="14"/>
                    <a:pt x="46" y="13"/>
                    <a:pt x="45" y="13"/>
                  </a:cubicBezTo>
                  <a:cubicBezTo>
                    <a:pt x="44" y="13"/>
                    <a:pt x="42" y="14"/>
                    <a:pt x="42" y="16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2" y="23"/>
                    <a:pt x="44" y="24"/>
                    <a:pt x="45" y="24"/>
                  </a:cubicBezTo>
                  <a:moveTo>
                    <a:pt x="27" y="24"/>
                  </a:moveTo>
                  <a:cubicBezTo>
                    <a:pt x="28" y="24"/>
                    <a:pt x="29" y="23"/>
                    <a:pt x="29" y="22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4"/>
                    <a:pt x="28" y="13"/>
                    <a:pt x="27" y="13"/>
                  </a:cubicBezTo>
                  <a:cubicBezTo>
                    <a:pt x="25" y="13"/>
                    <a:pt x="24" y="14"/>
                    <a:pt x="24" y="16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23"/>
                    <a:pt x="25" y="24"/>
                    <a:pt x="27" y="24"/>
                  </a:cubicBezTo>
                  <a:moveTo>
                    <a:pt x="27" y="44"/>
                  </a:moveTo>
                  <a:cubicBezTo>
                    <a:pt x="28" y="44"/>
                    <a:pt x="29" y="43"/>
                    <a:pt x="29" y="42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29" y="35"/>
                    <a:pt x="28" y="34"/>
                    <a:pt x="27" y="34"/>
                  </a:cubicBezTo>
                  <a:cubicBezTo>
                    <a:pt x="25" y="34"/>
                    <a:pt x="24" y="35"/>
                    <a:pt x="24" y="36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4" y="43"/>
                    <a:pt x="25" y="44"/>
                    <a:pt x="27" y="44"/>
                  </a:cubicBezTo>
                  <a:moveTo>
                    <a:pt x="27" y="85"/>
                  </a:moveTo>
                  <a:cubicBezTo>
                    <a:pt x="28" y="85"/>
                    <a:pt x="29" y="84"/>
                    <a:pt x="29" y="82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29" y="75"/>
                    <a:pt x="28" y="74"/>
                    <a:pt x="27" y="74"/>
                  </a:cubicBezTo>
                  <a:cubicBezTo>
                    <a:pt x="25" y="74"/>
                    <a:pt x="24" y="75"/>
                    <a:pt x="24" y="76"/>
                  </a:cubicBezTo>
                  <a:cubicBezTo>
                    <a:pt x="24" y="82"/>
                    <a:pt x="24" y="82"/>
                    <a:pt x="24" y="82"/>
                  </a:cubicBezTo>
                  <a:cubicBezTo>
                    <a:pt x="24" y="84"/>
                    <a:pt x="25" y="85"/>
                    <a:pt x="27" y="85"/>
                  </a:cubicBezTo>
                  <a:moveTo>
                    <a:pt x="27" y="65"/>
                  </a:moveTo>
                  <a:cubicBezTo>
                    <a:pt x="28" y="65"/>
                    <a:pt x="29" y="63"/>
                    <a:pt x="29" y="62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29" y="55"/>
                    <a:pt x="28" y="54"/>
                    <a:pt x="27" y="54"/>
                  </a:cubicBezTo>
                  <a:cubicBezTo>
                    <a:pt x="25" y="54"/>
                    <a:pt x="24" y="55"/>
                    <a:pt x="24" y="56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4" y="63"/>
                    <a:pt x="25" y="65"/>
                    <a:pt x="27" y="65"/>
                  </a:cubicBezTo>
                  <a:moveTo>
                    <a:pt x="63" y="65"/>
                  </a:moveTo>
                  <a:cubicBezTo>
                    <a:pt x="64" y="65"/>
                    <a:pt x="66" y="63"/>
                    <a:pt x="66" y="62"/>
                  </a:cubicBezTo>
                  <a:cubicBezTo>
                    <a:pt x="66" y="56"/>
                    <a:pt x="66" y="56"/>
                    <a:pt x="66" y="56"/>
                  </a:cubicBezTo>
                  <a:cubicBezTo>
                    <a:pt x="66" y="55"/>
                    <a:pt x="64" y="54"/>
                    <a:pt x="63" y="54"/>
                  </a:cubicBezTo>
                  <a:cubicBezTo>
                    <a:pt x="62" y="54"/>
                    <a:pt x="61" y="55"/>
                    <a:pt x="61" y="56"/>
                  </a:cubicBezTo>
                  <a:cubicBezTo>
                    <a:pt x="61" y="62"/>
                    <a:pt x="61" y="62"/>
                    <a:pt x="61" y="62"/>
                  </a:cubicBezTo>
                  <a:cubicBezTo>
                    <a:pt x="61" y="63"/>
                    <a:pt x="62" y="65"/>
                    <a:pt x="63" y="65"/>
                  </a:cubicBezTo>
                  <a:moveTo>
                    <a:pt x="90" y="94"/>
                  </a:moveTo>
                  <a:cubicBezTo>
                    <a:pt x="89" y="94"/>
                    <a:pt x="88" y="95"/>
                    <a:pt x="88" y="96"/>
                  </a:cubicBezTo>
                  <a:cubicBezTo>
                    <a:pt x="88" y="102"/>
                    <a:pt x="88" y="102"/>
                    <a:pt x="88" y="102"/>
                  </a:cubicBezTo>
                  <a:cubicBezTo>
                    <a:pt x="88" y="104"/>
                    <a:pt x="89" y="105"/>
                    <a:pt x="90" y="105"/>
                  </a:cubicBezTo>
                  <a:cubicBezTo>
                    <a:pt x="91" y="105"/>
                    <a:pt x="93" y="104"/>
                    <a:pt x="93" y="102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3" y="95"/>
                    <a:pt x="91" y="94"/>
                    <a:pt x="90" y="94"/>
                  </a:cubicBezTo>
                  <a:moveTo>
                    <a:pt x="90" y="74"/>
                  </a:moveTo>
                  <a:cubicBezTo>
                    <a:pt x="89" y="74"/>
                    <a:pt x="88" y="75"/>
                    <a:pt x="88" y="76"/>
                  </a:cubicBezTo>
                  <a:cubicBezTo>
                    <a:pt x="88" y="82"/>
                    <a:pt x="88" y="82"/>
                    <a:pt x="88" y="82"/>
                  </a:cubicBezTo>
                  <a:cubicBezTo>
                    <a:pt x="88" y="84"/>
                    <a:pt x="89" y="85"/>
                    <a:pt x="90" y="85"/>
                  </a:cubicBezTo>
                  <a:cubicBezTo>
                    <a:pt x="91" y="85"/>
                    <a:pt x="93" y="84"/>
                    <a:pt x="93" y="82"/>
                  </a:cubicBezTo>
                  <a:cubicBezTo>
                    <a:pt x="93" y="76"/>
                    <a:pt x="93" y="76"/>
                    <a:pt x="93" y="76"/>
                  </a:cubicBezTo>
                  <a:cubicBezTo>
                    <a:pt x="93" y="75"/>
                    <a:pt x="91" y="74"/>
                    <a:pt x="90" y="74"/>
                  </a:cubicBezTo>
                  <a:moveTo>
                    <a:pt x="90" y="34"/>
                  </a:moveTo>
                  <a:cubicBezTo>
                    <a:pt x="89" y="34"/>
                    <a:pt x="88" y="35"/>
                    <a:pt x="88" y="36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8" y="43"/>
                    <a:pt x="89" y="44"/>
                    <a:pt x="90" y="44"/>
                  </a:cubicBezTo>
                  <a:cubicBezTo>
                    <a:pt x="91" y="44"/>
                    <a:pt x="93" y="43"/>
                    <a:pt x="93" y="42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3" y="35"/>
                    <a:pt x="91" y="34"/>
                    <a:pt x="90" y="34"/>
                  </a:cubicBezTo>
                  <a:moveTo>
                    <a:pt x="63" y="105"/>
                  </a:moveTo>
                  <a:cubicBezTo>
                    <a:pt x="64" y="105"/>
                    <a:pt x="66" y="104"/>
                    <a:pt x="66" y="102"/>
                  </a:cubicBezTo>
                  <a:cubicBezTo>
                    <a:pt x="66" y="96"/>
                    <a:pt x="66" y="96"/>
                    <a:pt x="66" y="96"/>
                  </a:cubicBezTo>
                  <a:cubicBezTo>
                    <a:pt x="66" y="95"/>
                    <a:pt x="64" y="94"/>
                    <a:pt x="63" y="94"/>
                  </a:cubicBezTo>
                  <a:cubicBezTo>
                    <a:pt x="62" y="94"/>
                    <a:pt x="61" y="95"/>
                    <a:pt x="61" y="96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4"/>
                    <a:pt x="62" y="105"/>
                    <a:pt x="63" y="105"/>
                  </a:cubicBezTo>
                  <a:moveTo>
                    <a:pt x="90" y="54"/>
                  </a:moveTo>
                  <a:cubicBezTo>
                    <a:pt x="89" y="54"/>
                    <a:pt x="88" y="55"/>
                    <a:pt x="88" y="56"/>
                  </a:cubicBezTo>
                  <a:cubicBezTo>
                    <a:pt x="88" y="62"/>
                    <a:pt x="88" y="62"/>
                    <a:pt x="88" y="62"/>
                  </a:cubicBezTo>
                  <a:cubicBezTo>
                    <a:pt x="88" y="63"/>
                    <a:pt x="89" y="65"/>
                    <a:pt x="90" y="65"/>
                  </a:cubicBezTo>
                  <a:cubicBezTo>
                    <a:pt x="91" y="65"/>
                    <a:pt x="93" y="63"/>
                    <a:pt x="93" y="62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3" y="55"/>
                    <a:pt x="91" y="54"/>
                    <a:pt x="90" y="54"/>
                  </a:cubicBezTo>
                  <a:moveTo>
                    <a:pt x="63" y="85"/>
                  </a:moveTo>
                  <a:cubicBezTo>
                    <a:pt x="64" y="85"/>
                    <a:pt x="66" y="84"/>
                    <a:pt x="66" y="82"/>
                  </a:cubicBezTo>
                  <a:cubicBezTo>
                    <a:pt x="66" y="76"/>
                    <a:pt x="66" y="76"/>
                    <a:pt x="66" y="76"/>
                  </a:cubicBezTo>
                  <a:cubicBezTo>
                    <a:pt x="66" y="75"/>
                    <a:pt x="64" y="74"/>
                    <a:pt x="63" y="74"/>
                  </a:cubicBezTo>
                  <a:cubicBezTo>
                    <a:pt x="62" y="74"/>
                    <a:pt x="61" y="75"/>
                    <a:pt x="61" y="76"/>
                  </a:cubicBezTo>
                  <a:cubicBezTo>
                    <a:pt x="61" y="82"/>
                    <a:pt x="61" y="82"/>
                    <a:pt x="61" y="82"/>
                  </a:cubicBezTo>
                  <a:cubicBezTo>
                    <a:pt x="61" y="84"/>
                    <a:pt x="62" y="85"/>
                    <a:pt x="63" y="85"/>
                  </a:cubicBezTo>
                  <a:moveTo>
                    <a:pt x="63" y="44"/>
                  </a:moveTo>
                  <a:cubicBezTo>
                    <a:pt x="64" y="44"/>
                    <a:pt x="66" y="43"/>
                    <a:pt x="66" y="42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6" y="35"/>
                    <a:pt x="64" y="34"/>
                    <a:pt x="63" y="34"/>
                  </a:cubicBezTo>
                  <a:cubicBezTo>
                    <a:pt x="62" y="34"/>
                    <a:pt x="61" y="35"/>
                    <a:pt x="61" y="36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1" y="43"/>
                    <a:pt x="62" y="44"/>
                    <a:pt x="63" y="44"/>
                  </a:cubicBezTo>
                  <a:moveTo>
                    <a:pt x="63" y="24"/>
                  </a:moveTo>
                  <a:cubicBezTo>
                    <a:pt x="64" y="24"/>
                    <a:pt x="66" y="23"/>
                    <a:pt x="66" y="22"/>
                  </a:cubicBezTo>
                  <a:cubicBezTo>
                    <a:pt x="66" y="16"/>
                    <a:pt x="66" y="16"/>
                    <a:pt x="66" y="16"/>
                  </a:cubicBezTo>
                  <a:cubicBezTo>
                    <a:pt x="66" y="14"/>
                    <a:pt x="64" y="13"/>
                    <a:pt x="63" y="13"/>
                  </a:cubicBezTo>
                  <a:cubicBezTo>
                    <a:pt x="62" y="13"/>
                    <a:pt x="61" y="14"/>
                    <a:pt x="61" y="16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1" y="23"/>
                    <a:pt x="62" y="24"/>
                    <a:pt x="63" y="24"/>
                  </a:cubicBezTo>
                  <a:moveTo>
                    <a:pt x="81" y="115"/>
                  </a:moveTo>
                  <a:cubicBezTo>
                    <a:pt x="81" y="24"/>
                    <a:pt x="81" y="24"/>
                    <a:pt x="81" y="24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100" y="115"/>
                    <a:pt x="100" y="115"/>
                    <a:pt x="100" y="115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81" y="115"/>
                  </a:lnTo>
                  <a:close/>
                  <a:moveTo>
                    <a:pt x="76" y="115"/>
                  </a:moveTo>
                  <a:cubicBezTo>
                    <a:pt x="54" y="115"/>
                    <a:pt x="54" y="115"/>
                    <a:pt x="54" y="115"/>
                  </a:cubicBezTo>
                  <a:cubicBezTo>
                    <a:pt x="54" y="95"/>
                    <a:pt x="54" y="95"/>
                    <a:pt x="54" y="95"/>
                  </a:cubicBezTo>
                  <a:cubicBezTo>
                    <a:pt x="54" y="94"/>
                    <a:pt x="52" y="93"/>
                    <a:pt x="51" y="93"/>
                  </a:cubicBezTo>
                  <a:cubicBezTo>
                    <a:pt x="39" y="93"/>
                    <a:pt x="39" y="93"/>
                    <a:pt x="39" y="93"/>
                  </a:cubicBezTo>
                  <a:cubicBezTo>
                    <a:pt x="37" y="93"/>
                    <a:pt x="36" y="94"/>
                    <a:pt x="36" y="95"/>
                  </a:cubicBezTo>
                  <a:cubicBezTo>
                    <a:pt x="36" y="115"/>
                    <a:pt x="36" y="115"/>
                    <a:pt x="36" y="115"/>
                  </a:cubicBezTo>
                  <a:cubicBezTo>
                    <a:pt x="14" y="115"/>
                    <a:pt x="14" y="115"/>
                    <a:pt x="14" y="11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76" y="5"/>
                    <a:pt x="76" y="5"/>
                    <a:pt x="76" y="5"/>
                  </a:cubicBezTo>
                  <a:lnTo>
                    <a:pt x="76" y="115"/>
                  </a:lnTo>
                  <a:close/>
                  <a:moveTo>
                    <a:pt x="49" y="115"/>
                  </a:moveTo>
                  <a:cubicBezTo>
                    <a:pt x="41" y="115"/>
                    <a:pt x="41" y="115"/>
                    <a:pt x="41" y="115"/>
                  </a:cubicBezTo>
                  <a:cubicBezTo>
                    <a:pt x="41" y="98"/>
                    <a:pt x="41" y="98"/>
                    <a:pt x="41" y="98"/>
                  </a:cubicBezTo>
                  <a:cubicBezTo>
                    <a:pt x="49" y="98"/>
                    <a:pt x="49" y="98"/>
                    <a:pt x="49" y="98"/>
                  </a:cubicBezTo>
                  <a:lnTo>
                    <a:pt x="49" y="115"/>
                  </a:lnTo>
                  <a:close/>
                  <a:moveTo>
                    <a:pt x="112" y="115"/>
                  </a:moveTo>
                  <a:cubicBezTo>
                    <a:pt x="105" y="115"/>
                    <a:pt x="105" y="115"/>
                    <a:pt x="105" y="115"/>
                  </a:cubicBezTo>
                  <a:cubicBezTo>
                    <a:pt x="105" y="115"/>
                    <a:pt x="105" y="115"/>
                    <a:pt x="105" y="115"/>
                  </a:cubicBezTo>
                  <a:cubicBezTo>
                    <a:pt x="105" y="21"/>
                    <a:pt x="105" y="21"/>
                    <a:pt x="105" y="21"/>
                  </a:cubicBezTo>
                  <a:cubicBezTo>
                    <a:pt x="105" y="20"/>
                    <a:pt x="104" y="19"/>
                    <a:pt x="103" y="19"/>
                  </a:cubicBezTo>
                  <a:cubicBezTo>
                    <a:pt x="81" y="19"/>
                    <a:pt x="81" y="19"/>
                    <a:pt x="81" y="19"/>
                  </a:cubicBezTo>
                  <a:cubicBezTo>
                    <a:pt x="81" y="2"/>
                    <a:pt x="81" y="2"/>
                    <a:pt x="81" y="2"/>
                  </a:cubicBezTo>
                  <a:cubicBezTo>
                    <a:pt x="81" y="1"/>
                    <a:pt x="80" y="0"/>
                    <a:pt x="78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0" y="0"/>
                    <a:pt x="9" y="1"/>
                    <a:pt x="9" y="2"/>
                  </a:cubicBezTo>
                  <a:cubicBezTo>
                    <a:pt x="9" y="115"/>
                    <a:pt x="9" y="115"/>
                    <a:pt x="9" y="115"/>
                  </a:cubicBezTo>
                  <a:cubicBezTo>
                    <a:pt x="2" y="115"/>
                    <a:pt x="2" y="115"/>
                    <a:pt x="2" y="115"/>
                  </a:cubicBezTo>
                  <a:cubicBezTo>
                    <a:pt x="1" y="115"/>
                    <a:pt x="0" y="117"/>
                    <a:pt x="0" y="118"/>
                  </a:cubicBezTo>
                  <a:cubicBezTo>
                    <a:pt x="0" y="119"/>
                    <a:pt x="1" y="120"/>
                    <a:pt x="2" y="120"/>
                  </a:cubicBezTo>
                  <a:cubicBezTo>
                    <a:pt x="112" y="120"/>
                    <a:pt x="112" y="120"/>
                    <a:pt x="112" y="120"/>
                  </a:cubicBezTo>
                  <a:cubicBezTo>
                    <a:pt x="113" y="120"/>
                    <a:pt x="114" y="119"/>
                    <a:pt x="114" y="118"/>
                  </a:cubicBezTo>
                  <a:cubicBezTo>
                    <a:pt x="114" y="117"/>
                    <a:pt x="113" y="115"/>
                    <a:pt x="112" y="1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3D7807D-9AE4-490C-BE8E-CF0288A74DDB}"/>
              </a:ext>
            </a:extLst>
          </p:cNvPr>
          <p:cNvGrpSpPr/>
          <p:nvPr/>
        </p:nvGrpSpPr>
        <p:grpSpPr>
          <a:xfrm>
            <a:off x="1003260" y="1928907"/>
            <a:ext cx="2007792" cy="2030438"/>
            <a:chOff x="4770438" y="1584325"/>
            <a:chExt cx="844550" cy="854075"/>
          </a:xfrm>
        </p:grpSpPr>
        <p:sp>
          <p:nvSpPr>
            <p:cNvPr id="54" name="AutoShape 225">
              <a:extLst>
                <a:ext uri="{FF2B5EF4-FFF2-40B4-BE49-F238E27FC236}">
                  <a16:creationId xmlns:a16="http://schemas.microsoft.com/office/drawing/2014/main" id="{BDD4CFC6-DCB6-40D7-8255-F7950A591A1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770438" y="1584325"/>
              <a:ext cx="841375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Oval 227">
              <a:extLst>
                <a:ext uri="{FF2B5EF4-FFF2-40B4-BE49-F238E27FC236}">
                  <a16:creationId xmlns:a16="http://schemas.microsoft.com/office/drawing/2014/main" id="{468A1A56-BEAB-4DBB-800D-8D415984F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0438" y="1587500"/>
              <a:ext cx="844550" cy="846138"/>
            </a:xfrm>
            <a:prstGeom prst="ellipse">
              <a:avLst/>
            </a:prstGeom>
            <a:solidFill>
              <a:srgbClr val="0091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28">
              <a:extLst>
                <a:ext uri="{FF2B5EF4-FFF2-40B4-BE49-F238E27FC236}">
                  <a16:creationId xmlns:a16="http://schemas.microsoft.com/office/drawing/2014/main" id="{8FEEBDC1-D4F4-4D33-B8F8-4F5908EFC5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99013" y="1616075"/>
              <a:ext cx="788988" cy="790575"/>
            </a:xfrm>
            <a:custGeom>
              <a:avLst/>
              <a:gdLst>
                <a:gd name="T0" fmla="*/ 97 w 194"/>
                <a:gd name="T1" fmla="*/ 5 h 194"/>
                <a:gd name="T2" fmla="*/ 189 w 194"/>
                <a:gd name="T3" fmla="*/ 97 h 194"/>
                <a:gd name="T4" fmla="*/ 97 w 194"/>
                <a:gd name="T5" fmla="*/ 189 h 194"/>
                <a:gd name="T6" fmla="*/ 5 w 194"/>
                <a:gd name="T7" fmla="*/ 97 h 194"/>
                <a:gd name="T8" fmla="*/ 97 w 194"/>
                <a:gd name="T9" fmla="*/ 5 h 194"/>
                <a:gd name="T10" fmla="*/ 97 w 194"/>
                <a:gd name="T11" fmla="*/ 0 h 194"/>
                <a:gd name="T12" fmla="*/ 0 w 194"/>
                <a:gd name="T13" fmla="*/ 97 h 194"/>
                <a:gd name="T14" fmla="*/ 97 w 194"/>
                <a:gd name="T15" fmla="*/ 194 h 194"/>
                <a:gd name="T16" fmla="*/ 194 w 194"/>
                <a:gd name="T17" fmla="*/ 97 h 194"/>
                <a:gd name="T18" fmla="*/ 97 w 194"/>
                <a:gd name="T19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4" h="194">
                  <a:moveTo>
                    <a:pt x="97" y="5"/>
                  </a:moveTo>
                  <a:cubicBezTo>
                    <a:pt x="148" y="5"/>
                    <a:pt x="189" y="46"/>
                    <a:pt x="189" y="97"/>
                  </a:cubicBezTo>
                  <a:cubicBezTo>
                    <a:pt x="189" y="148"/>
                    <a:pt x="148" y="189"/>
                    <a:pt x="97" y="189"/>
                  </a:cubicBezTo>
                  <a:cubicBezTo>
                    <a:pt x="46" y="189"/>
                    <a:pt x="5" y="148"/>
                    <a:pt x="5" y="97"/>
                  </a:cubicBezTo>
                  <a:cubicBezTo>
                    <a:pt x="5" y="46"/>
                    <a:pt x="46" y="5"/>
                    <a:pt x="97" y="5"/>
                  </a:cubicBezTo>
                  <a:moveTo>
                    <a:pt x="97" y="0"/>
                  </a:moveTo>
                  <a:cubicBezTo>
                    <a:pt x="44" y="0"/>
                    <a:pt x="0" y="44"/>
                    <a:pt x="0" y="97"/>
                  </a:cubicBezTo>
                  <a:cubicBezTo>
                    <a:pt x="0" y="150"/>
                    <a:pt x="44" y="194"/>
                    <a:pt x="97" y="194"/>
                  </a:cubicBezTo>
                  <a:cubicBezTo>
                    <a:pt x="150" y="194"/>
                    <a:pt x="194" y="150"/>
                    <a:pt x="194" y="97"/>
                  </a:cubicBezTo>
                  <a:cubicBezTo>
                    <a:pt x="194" y="44"/>
                    <a:pt x="150" y="0"/>
                    <a:pt x="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29">
              <a:extLst>
                <a:ext uri="{FF2B5EF4-FFF2-40B4-BE49-F238E27FC236}">
                  <a16:creationId xmlns:a16="http://schemas.microsoft.com/office/drawing/2014/main" id="{05BCF57E-1110-4E45-A25A-9987FCAC9A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24426" y="1795463"/>
              <a:ext cx="601663" cy="382588"/>
            </a:xfrm>
            <a:custGeom>
              <a:avLst/>
              <a:gdLst>
                <a:gd name="T0" fmla="*/ 123 w 148"/>
                <a:gd name="T1" fmla="*/ 53 h 94"/>
                <a:gd name="T2" fmla="*/ 139 w 148"/>
                <a:gd name="T3" fmla="*/ 78 h 94"/>
                <a:gd name="T4" fmla="*/ 5 w 148"/>
                <a:gd name="T5" fmla="*/ 91 h 94"/>
                <a:gd name="T6" fmla="*/ 33 w 148"/>
                <a:gd name="T7" fmla="*/ 82 h 94"/>
                <a:gd name="T8" fmla="*/ 40 w 148"/>
                <a:gd name="T9" fmla="*/ 82 h 94"/>
                <a:gd name="T10" fmla="*/ 108 w 148"/>
                <a:gd name="T11" fmla="*/ 91 h 94"/>
                <a:gd name="T12" fmla="*/ 67 w 148"/>
                <a:gd name="T13" fmla="*/ 17 h 94"/>
                <a:gd name="T14" fmla="*/ 4 w 148"/>
                <a:gd name="T15" fmla="*/ 26 h 94"/>
                <a:gd name="T16" fmla="*/ 67 w 148"/>
                <a:gd name="T17" fmla="*/ 17 h 94"/>
                <a:gd name="T18" fmla="*/ 93 w 148"/>
                <a:gd name="T19" fmla="*/ 3 h 94"/>
                <a:gd name="T20" fmla="*/ 119 w 148"/>
                <a:gd name="T21" fmla="*/ 29 h 94"/>
                <a:gd name="T22" fmla="*/ 93 w 148"/>
                <a:gd name="T23" fmla="*/ 54 h 94"/>
                <a:gd name="T24" fmla="*/ 68 w 148"/>
                <a:gd name="T25" fmla="*/ 29 h 94"/>
                <a:gd name="T26" fmla="*/ 86 w 148"/>
                <a:gd name="T27" fmla="*/ 65 h 94"/>
                <a:gd name="T28" fmla="*/ 93 w 148"/>
                <a:gd name="T29" fmla="*/ 57 h 94"/>
                <a:gd name="T30" fmla="*/ 103 w 148"/>
                <a:gd name="T31" fmla="*/ 56 h 94"/>
                <a:gd name="T32" fmla="*/ 108 w 148"/>
                <a:gd name="T33" fmla="*/ 65 h 94"/>
                <a:gd name="T34" fmla="*/ 83 w 148"/>
                <a:gd name="T35" fmla="*/ 69 h 94"/>
                <a:gd name="T36" fmla="*/ 108 w 148"/>
                <a:gd name="T37" fmla="*/ 78 h 94"/>
                <a:gd name="T38" fmla="*/ 83 w 148"/>
                <a:gd name="T39" fmla="*/ 69 h 94"/>
                <a:gd name="T40" fmla="*/ 69 w 148"/>
                <a:gd name="T41" fmla="*/ 69 h 94"/>
                <a:gd name="T42" fmla="*/ 43 w 148"/>
                <a:gd name="T43" fmla="*/ 78 h 94"/>
                <a:gd name="T44" fmla="*/ 66 w 148"/>
                <a:gd name="T45" fmla="*/ 65 h 94"/>
                <a:gd name="T46" fmla="*/ 61 w 148"/>
                <a:gd name="T47" fmla="*/ 57 h 94"/>
                <a:gd name="T48" fmla="*/ 7 w 148"/>
                <a:gd name="T49" fmla="*/ 69 h 94"/>
                <a:gd name="T50" fmla="*/ 4 w 148"/>
                <a:gd name="T51" fmla="*/ 69 h 94"/>
                <a:gd name="T52" fmla="*/ 19 w 148"/>
                <a:gd name="T53" fmla="*/ 56 h 94"/>
                <a:gd name="T54" fmla="*/ 4 w 148"/>
                <a:gd name="T55" fmla="*/ 65 h 94"/>
                <a:gd name="T56" fmla="*/ 19 w 148"/>
                <a:gd name="T57" fmla="*/ 56 h 94"/>
                <a:gd name="T58" fmla="*/ 37 w 148"/>
                <a:gd name="T59" fmla="*/ 63 h 94"/>
                <a:gd name="T60" fmla="*/ 43 w 148"/>
                <a:gd name="T61" fmla="*/ 56 h 94"/>
                <a:gd name="T62" fmla="*/ 47 w 148"/>
                <a:gd name="T63" fmla="*/ 52 h 94"/>
                <a:gd name="T64" fmla="*/ 26 w 148"/>
                <a:gd name="T65" fmla="*/ 48 h 94"/>
                <a:gd name="T66" fmla="*/ 4 w 148"/>
                <a:gd name="T67" fmla="*/ 52 h 94"/>
                <a:gd name="T68" fmla="*/ 55 w 148"/>
                <a:gd name="T69" fmla="*/ 42 h 94"/>
                <a:gd name="T70" fmla="*/ 67 w 148"/>
                <a:gd name="T71" fmla="*/ 42 h 94"/>
                <a:gd name="T72" fmla="*/ 73 w 148"/>
                <a:gd name="T73" fmla="*/ 49 h 94"/>
                <a:gd name="T74" fmla="*/ 74 w 148"/>
                <a:gd name="T75" fmla="*/ 52 h 94"/>
                <a:gd name="T76" fmla="*/ 67 w 148"/>
                <a:gd name="T77" fmla="*/ 39 h 94"/>
                <a:gd name="T78" fmla="*/ 62 w 148"/>
                <a:gd name="T79" fmla="*/ 35 h 94"/>
                <a:gd name="T80" fmla="*/ 4 w 148"/>
                <a:gd name="T81" fmla="*/ 39 h 94"/>
                <a:gd name="T82" fmla="*/ 65 w 148"/>
                <a:gd name="T83" fmla="*/ 29 h 94"/>
                <a:gd name="T84" fmla="*/ 17 w 148"/>
                <a:gd name="T85" fmla="*/ 78 h 94"/>
                <a:gd name="T86" fmla="*/ 30 w 148"/>
                <a:gd name="T87" fmla="*/ 78 h 94"/>
                <a:gd name="T88" fmla="*/ 4 w 148"/>
                <a:gd name="T89" fmla="*/ 88 h 94"/>
                <a:gd name="T90" fmla="*/ 26 w 148"/>
                <a:gd name="T91" fmla="*/ 53 h 94"/>
                <a:gd name="T92" fmla="*/ 61 w 148"/>
                <a:gd name="T93" fmla="*/ 41 h 94"/>
                <a:gd name="T94" fmla="*/ 80 w 148"/>
                <a:gd name="T95" fmla="*/ 54 h 94"/>
                <a:gd name="T96" fmla="*/ 76 w 148"/>
                <a:gd name="T97" fmla="*/ 73 h 94"/>
                <a:gd name="T98" fmla="*/ 36 w 148"/>
                <a:gd name="T99" fmla="*/ 81 h 94"/>
                <a:gd name="T100" fmla="*/ 120 w 148"/>
                <a:gd name="T101" fmla="*/ 51 h 94"/>
                <a:gd name="T102" fmla="*/ 112 w 148"/>
                <a:gd name="T103" fmla="*/ 51 h 94"/>
                <a:gd name="T104" fmla="*/ 116 w 148"/>
                <a:gd name="T105" fmla="*/ 47 h 94"/>
                <a:gd name="T106" fmla="*/ 118 w 148"/>
                <a:gd name="T107" fmla="*/ 44 h 94"/>
                <a:gd name="T108" fmla="*/ 114 w 148"/>
                <a:gd name="T109" fmla="*/ 8 h 94"/>
                <a:gd name="T110" fmla="*/ 73 w 148"/>
                <a:gd name="T111" fmla="*/ 8 h 94"/>
                <a:gd name="T112" fmla="*/ 0 w 148"/>
                <a:gd name="T113" fmla="*/ 13 h 94"/>
                <a:gd name="T114" fmla="*/ 111 w 148"/>
                <a:gd name="T115" fmla="*/ 94 h 94"/>
                <a:gd name="T116" fmla="*/ 139 w 148"/>
                <a:gd name="T117" fmla="*/ 83 h 94"/>
                <a:gd name="T118" fmla="*/ 118 w 148"/>
                <a:gd name="T119" fmla="*/ 4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8" h="94">
                  <a:moveTo>
                    <a:pt x="119" y="57"/>
                  </a:moveTo>
                  <a:cubicBezTo>
                    <a:pt x="123" y="53"/>
                    <a:pt x="123" y="53"/>
                    <a:pt x="123" y="53"/>
                  </a:cubicBezTo>
                  <a:cubicBezTo>
                    <a:pt x="143" y="74"/>
                    <a:pt x="143" y="74"/>
                    <a:pt x="143" y="74"/>
                  </a:cubicBezTo>
                  <a:cubicBezTo>
                    <a:pt x="139" y="78"/>
                    <a:pt x="139" y="78"/>
                    <a:pt x="139" y="78"/>
                  </a:cubicBezTo>
                  <a:lnTo>
                    <a:pt x="119" y="57"/>
                  </a:lnTo>
                  <a:close/>
                  <a:moveTo>
                    <a:pt x="5" y="91"/>
                  </a:moveTo>
                  <a:cubicBezTo>
                    <a:pt x="14" y="82"/>
                    <a:pt x="14" y="82"/>
                    <a:pt x="14" y="82"/>
                  </a:cubicBezTo>
                  <a:cubicBezTo>
                    <a:pt x="33" y="82"/>
                    <a:pt x="33" y="82"/>
                    <a:pt x="33" y="82"/>
                  </a:cubicBezTo>
                  <a:cubicBezTo>
                    <a:pt x="36" y="86"/>
                    <a:pt x="36" y="86"/>
                    <a:pt x="36" y="86"/>
                  </a:cubicBezTo>
                  <a:cubicBezTo>
                    <a:pt x="40" y="82"/>
                    <a:pt x="40" y="82"/>
                    <a:pt x="40" y="82"/>
                  </a:cubicBezTo>
                  <a:cubicBezTo>
                    <a:pt x="108" y="82"/>
                    <a:pt x="108" y="82"/>
                    <a:pt x="108" y="82"/>
                  </a:cubicBezTo>
                  <a:cubicBezTo>
                    <a:pt x="108" y="91"/>
                    <a:pt x="108" y="91"/>
                    <a:pt x="108" y="91"/>
                  </a:cubicBezTo>
                  <a:lnTo>
                    <a:pt x="5" y="91"/>
                  </a:lnTo>
                  <a:close/>
                  <a:moveTo>
                    <a:pt x="67" y="17"/>
                  </a:moveTo>
                  <a:cubicBezTo>
                    <a:pt x="66" y="20"/>
                    <a:pt x="65" y="23"/>
                    <a:pt x="65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4" y="17"/>
                    <a:pt x="4" y="17"/>
                    <a:pt x="4" y="17"/>
                  </a:cubicBezTo>
                  <a:lnTo>
                    <a:pt x="67" y="17"/>
                  </a:lnTo>
                  <a:close/>
                  <a:moveTo>
                    <a:pt x="76" y="11"/>
                  </a:moveTo>
                  <a:cubicBezTo>
                    <a:pt x="80" y="6"/>
                    <a:pt x="87" y="3"/>
                    <a:pt x="93" y="3"/>
                  </a:cubicBezTo>
                  <a:cubicBezTo>
                    <a:pt x="100" y="3"/>
                    <a:pt x="107" y="6"/>
                    <a:pt x="111" y="11"/>
                  </a:cubicBezTo>
                  <a:cubicBezTo>
                    <a:pt x="116" y="15"/>
                    <a:pt x="119" y="22"/>
                    <a:pt x="119" y="29"/>
                  </a:cubicBezTo>
                  <a:cubicBezTo>
                    <a:pt x="119" y="35"/>
                    <a:pt x="116" y="42"/>
                    <a:pt x="111" y="46"/>
                  </a:cubicBezTo>
                  <a:cubicBezTo>
                    <a:pt x="107" y="51"/>
                    <a:pt x="100" y="54"/>
                    <a:pt x="93" y="54"/>
                  </a:cubicBezTo>
                  <a:cubicBezTo>
                    <a:pt x="87" y="54"/>
                    <a:pt x="80" y="51"/>
                    <a:pt x="76" y="46"/>
                  </a:cubicBezTo>
                  <a:cubicBezTo>
                    <a:pt x="71" y="42"/>
                    <a:pt x="68" y="35"/>
                    <a:pt x="68" y="29"/>
                  </a:cubicBezTo>
                  <a:cubicBezTo>
                    <a:pt x="68" y="22"/>
                    <a:pt x="71" y="15"/>
                    <a:pt x="76" y="11"/>
                  </a:cubicBezTo>
                  <a:moveTo>
                    <a:pt x="86" y="65"/>
                  </a:moveTo>
                  <a:cubicBezTo>
                    <a:pt x="92" y="57"/>
                    <a:pt x="92" y="57"/>
                    <a:pt x="92" y="57"/>
                  </a:cubicBezTo>
                  <a:cubicBezTo>
                    <a:pt x="92" y="57"/>
                    <a:pt x="93" y="57"/>
                    <a:pt x="93" y="57"/>
                  </a:cubicBezTo>
                  <a:cubicBezTo>
                    <a:pt x="97" y="57"/>
                    <a:pt x="100" y="57"/>
                    <a:pt x="103" y="55"/>
                  </a:cubicBezTo>
                  <a:cubicBezTo>
                    <a:pt x="103" y="56"/>
                    <a:pt x="103" y="56"/>
                    <a:pt x="103" y="56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108" y="65"/>
                    <a:pt x="108" y="65"/>
                    <a:pt x="108" y="65"/>
                  </a:cubicBezTo>
                  <a:lnTo>
                    <a:pt x="86" y="65"/>
                  </a:lnTo>
                  <a:close/>
                  <a:moveTo>
                    <a:pt x="83" y="69"/>
                  </a:moveTo>
                  <a:cubicBezTo>
                    <a:pt x="108" y="69"/>
                    <a:pt x="108" y="69"/>
                    <a:pt x="108" y="69"/>
                  </a:cubicBezTo>
                  <a:cubicBezTo>
                    <a:pt x="108" y="78"/>
                    <a:pt x="108" y="78"/>
                    <a:pt x="108" y="78"/>
                  </a:cubicBezTo>
                  <a:cubicBezTo>
                    <a:pt x="76" y="78"/>
                    <a:pt x="76" y="78"/>
                    <a:pt x="76" y="78"/>
                  </a:cubicBezTo>
                  <a:lnTo>
                    <a:pt x="83" y="69"/>
                  </a:lnTo>
                  <a:close/>
                  <a:moveTo>
                    <a:pt x="51" y="69"/>
                  </a:moveTo>
                  <a:cubicBezTo>
                    <a:pt x="69" y="69"/>
                    <a:pt x="69" y="69"/>
                    <a:pt x="69" y="69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43" y="78"/>
                    <a:pt x="43" y="78"/>
                    <a:pt x="43" y="78"/>
                  </a:cubicBezTo>
                  <a:lnTo>
                    <a:pt x="51" y="69"/>
                  </a:lnTo>
                  <a:close/>
                  <a:moveTo>
                    <a:pt x="66" y="65"/>
                  </a:moveTo>
                  <a:cubicBezTo>
                    <a:pt x="54" y="65"/>
                    <a:pt x="54" y="65"/>
                    <a:pt x="54" y="65"/>
                  </a:cubicBezTo>
                  <a:cubicBezTo>
                    <a:pt x="61" y="57"/>
                    <a:pt x="61" y="57"/>
                    <a:pt x="61" y="57"/>
                  </a:cubicBezTo>
                  <a:lnTo>
                    <a:pt x="66" y="65"/>
                  </a:lnTo>
                  <a:close/>
                  <a:moveTo>
                    <a:pt x="7" y="69"/>
                  </a:moveTo>
                  <a:cubicBezTo>
                    <a:pt x="4" y="72"/>
                    <a:pt x="4" y="72"/>
                    <a:pt x="4" y="72"/>
                  </a:cubicBezTo>
                  <a:cubicBezTo>
                    <a:pt x="4" y="69"/>
                    <a:pt x="4" y="69"/>
                    <a:pt x="4" y="69"/>
                  </a:cubicBezTo>
                  <a:lnTo>
                    <a:pt x="7" y="69"/>
                  </a:lnTo>
                  <a:close/>
                  <a:moveTo>
                    <a:pt x="19" y="56"/>
                  </a:moveTo>
                  <a:cubicBezTo>
                    <a:pt x="10" y="65"/>
                    <a:pt x="10" y="65"/>
                    <a:pt x="10" y="65"/>
                  </a:cubicBezTo>
                  <a:cubicBezTo>
                    <a:pt x="4" y="65"/>
                    <a:pt x="4" y="65"/>
                    <a:pt x="4" y="65"/>
                  </a:cubicBezTo>
                  <a:cubicBezTo>
                    <a:pt x="4" y="56"/>
                    <a:pt x="4" y="56"/>
                    <a:pt x="4" y="56"/>
                  </a:cubicBezTo>
                  <a:lnTo>
                    <a:pt x="19" y="56"/>
                  </a:lnTo>
                  <a:close/>
                  <a:moveTo>
                    <a:pt x="43" y="56"/>
                  </a:moveTo>
                  <a:cubicBezTo>
                    <a:pt x="37" y="63"/>
                    <a:pt x="37" y="63"/>
                    <a:pt x="37" y="63"/>
                  </a:cubicBezTo>
                  <a:cubicBezTo>
                    <a:pt x="32" y="56"/>
                    <a:pt x="32" y="56"/>
                    <a:pt x="32" y="56"/>
                  </a:cubicBezTo>
                  <a:lnTo>
                    <a:pt x="43" y="56"/>
                  </a:lnTo>
                  <a:close/>
                  <a:moveTo>
                    <a:pt x="55" y="42"/>
                  </a:moveTo>
                  <a:cubicBezTo>
                    <a:pt x="47" y="52"/>
                    <a:pt x="47" y="52"/>
                    <a:pt x="47" y="52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2" y="52"/>
                    <a:pt x="22" y="52"/>
                    <a:pt x="22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55" y="42"/>
                  </a:lnTo>
                  <a:close/>
                  <a:moveTo>
                    <a:pt x="74" y="52"/>
                  </a:moveTo>
                  <a:cubicBezTo>
                    <a:pt x="67" y="42"/>
                    <a:pt x="67" y="42"/>
                    <a:pt x="67" y="42"/>
                  </a:cubicBezTo>
                  <a:cubicBezTo>
                    <a:pt x="68" y="42"/>
                    <a:pt x="68" y="42"/>
                    <a:pt x="68" y="42"/>
                  </a:cubicBezTo>
                  <a:cubicBezTo>
                    <a:pt x="70" y="45"/>
                    <a:pt x="71" y="47"/>
                    <a:pt x="73" y="49"/>
                  </a:cubicBezTo>
                  <a:cubicBezTo>
                    <a:pt x="74" y="50"/>
                    <a:pt x="76" y="51"/>
                    <a:pt x="77" y="52"/>
                  </a:cubicBezTo>
                  <a:lnTo>
                    <a:pt x="74" y="52"/>
                  </a:lnTo>
                  <a:close/>
                  <a:moveTo>
                    <a:pt x="65" y="29"/>
                  </a:moveTo>
                  <a:cubicBezTo>
                    <a:pt x="65" y="33"/>
                    <a:pt x="66" y="36"/>
                    <a:pt x="67" y="39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58" y="39"/>
                    <a:pt x="58" y="39"/>
                    <a:pt x="58" y="39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29"/>
                    <a:pt x="4" y="29"/>
                    <a:pt x="4" y="29"/>
                  </a:cubicBezTo>
                  <a:lnTo>
                    <a:pt x="65" y="29"/>
                  </a:lnTo>
                  <a:close/>
                  <a:moveTo>
                    <a:pt x="30" y="78"/>
                  </a:moveTo>
                  <a:cubicBezTo>
                    <a:pt x="17" y="78"/>
                    <a:pt x="17" y="78"/>
                    <a:pt x="17" y="78"/>
                  </a:cubicBezTo>
                  <a:cubicBezTo>
                    <a:pt x="25" y="71"/>
                    <a:pt x="25" y="71"/>
                    <a:pt x="25" y="71"/>
                  </a:cubicBezTo>
                  <a:lnTo>
                    <a:pt x="30" y="78"/>
                  </a:lnTo>
                  <a:close/>
                  <a:moveTo>
                    <a:pt x="25" y="65"/>
                  </a:moveTo>
                  <a:cubicBezTo>
                    <a:pt x="4" y="88"/>
                    <a:pt x="4" y="88"/>
                    <a:pt x="4" y="88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61" y="41"/>
                    <a:pt x="61" y="41"/>
                    <a:pt x="61" y="41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3" y="55"/>
                    <a:pt x="85" y="56"/>
                    <a:pt x="88" y="57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61" y="51"/>
                    <a:pt x="61" y="51"/>
                    <a:pt x="61" y="51"/>
                  </a:cubicBezTo>
                  <a:cubicBezTo>
                    <a:pt x="36" y="81"/>
                    <a:pt x="36" y="81"/>
                    <a:pt x="36" y="81"/>
                  </a:cubicBezTo>
                  <a:lnTo>
                    <a:pt x="25" y="65"/>
                  </a:lnTo>
                  <a:close/>
                  <a:moveTo>
                    <a:pt x="120" y="51"/>
                  </a:moveTo>
                  <a:cubicBezTo>
                    <a:pt x="116" y="55"/>
                    <a:pt x="116" y="55"/>
                    <a:pt x="116" y="55"/>
                  </a:cubicBezTo>
                  <a:cubicBezTo>
                    <a:pt x="112" y="51"/>
                    <a:pt x="112" y="51"/>
                    <a:pt x="112" y="51"/>
                  </a:cubicBezTo>
                  <a:cubicBezTo>
                    <a:pt x="113" y="50"/>
                    <a:pt x="113" y="49"/>
                    <a:pt x="114" y="49"/>
                  </a:cubicBezTo>
                  <a:cubicBezTo>
                    <a:pt x="114" y="48"/>
                    <a:pt x="115" y="47"/>
                    <a:pt x="116" y="47"/>
                  </a:cubicBezTo>
                  <a:lnTo>
                    <a:pt x="120" y="51"/>
                  </a:lnTo>
                  <a:close/>
                  <a:moveTo>
                    <a:pt x="118" y="44"/>
                  </a:moveTo>
                  <a:cubicBezTo>
                    <a:pt x="121" y="39"/>
                    <a:pt x="122" y="34"/>
                    <a:pt x="122" y="29"/>
                  </a:cubicBezTo>
                  <a:cubicBezTo>
                    <a:pt x="122" y="21"/>
                    <a:pt x="119" y="14"/>
                    <a:pt x="114" y="8"/>
                  </a:cubicBezTo>
                  <a:cubicBezTo>
                    <a:pt x="108" y="3"/>
                    <a:pt x="101" y="0"/>
                    <a:pt x="93" y="0"/>
                  </a:cubicBezTo>
                  <a:cubicBezTo>
                    <a:pt x="86" y="0"/>
                    <a:pt x="79" y="3"/>
                    <a:pt x="73" y="8"/>
                  </a:cubicBezTo>
                  <a:cubicBezTo>
                    <a:pt x="72" y="10"/>
                    <a:pt x="70" y="11"/>
                    <a:pt x="69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111" y="94"/>
                    <a:pt x="111" y="94"/>
                    <a:pt x="111" y="94"/>
                  </a:cubicBezTo>
                  <a:cubicBezTo>
                    <a:pt x="111" y="55"/>
                    <a:pt x="111" y="55"/>
                    <a:pt x="111" y="55"/>
                  </a:cubicBezTo>
                  <a:cubicBezTo>
                    <a:pt x="139" y="83"/>
                    <a:pt x="139" y="83"/>
                    <a:pt x="139" y="83"/>
                  </a:cubicBezTo>
                  <a:cubicBezTo>
                    <a:pt x="148" y="74"/>
                    <a:pt x="148" y="74"/>
                    <a:pt x="148" y="74"/>
                  </a:cubicBezTo>
                  <a:lnTo>
                    <a:pt x="118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8" name="Group 174">
            <a:extLst>
              <a:ext uri="{FF2B5EF4-FFF2-40B4-BE49-F238E27FC236}">
                <a16:creationId xmlns:a16="http://schemas.microsoft.com/office/drawing/2014/main" id="{3592EA2E-CA81-452E-AE91-27ADB2452F1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376792" y="1941008"/>
            <a:ext cx="1988926" cy="1977600"/>
            <a:chOff x="2980" y="952"/>
            <a:chExt cx="527" cy="524"/>
          </a:xfrm>
        </p:grpSpPr>
        <p:sp>
          <p:nvSpPr>
            <p:cNvPr id="59" name="Oval 175">
              <a:extLst>
                <a:ext uri="{FF2B5EF4-FFF2-40B4-BE49-F238E27FC236}">
                  <a16:creationId xmlns:a16="http://schemas.microsoft.com/office/drawing/2014/main" id="{EEDADD95-17D4-456A-9B8C-8F6CA93759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0" y="952"/>
              <a:ext cx="527" cy="524"/>
            </a:xfrm>
            <a:prstGeom prst="ellipse">
              <a:avLst/>
            </a:prstGeom>
            <a:solidFill>
              <a:srgbClr val="0091B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Freeform 176">
              <a:extLst>
                <a:ext uri="{FF2B5EF4-FFF2-40B4-BE49-F238E27FC236}">
                  <a16:creationId xmlns:a16="http://schemas.microsoft.com/office/drawing/2014/main" id="{EE73B15E-4E43-4673-BE4E-8712E1B392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02" y="974"/>
              <a:ext cx="483" cy="483"/>
            </a:xfrm>
            <a:custGeom>
              <a:avLst/>
              <a:gdLst/>
              <a:ahLst/>
              <a:cxnLst>
                <a:cxn ang="0">
                  <a:pos x="101" y="0"/>
                </a:cxn>
                <a:cxn ang="0">
                  <a:pos x="0" y="101"/>
                </a:cxn>
                <a:cxn ang="0">
                  <a:pos x="101" y="202"/>
                </a:cxn>
                <a:cxn ang="0">
                  <a:pos x="202" y="101"/>
                </a:cxn>
                <a:cxn ang="0">
                  <a:pos x="101" y="0"/>
                </a:cxn>
                <a:cxn ang="0">
                  <a:pos x="169" y="169"/>
                </a:cxn>
                <a:cxn ang="0">
                  <a:pos x="101" y="197"/>
                </a:cxn>
                <a:cxn ang="0">
                  <a:pos x="33" y="169"/>
                </a:cxn>
                <a:cxn ang="0">
                  <a:pos x="5" y="101"/>
                </a:cxn>
                <a:cxn ang="0">
                  <a:pos x="33" y="33"/>
                </a:cxn>
                <a:cxn ang="0">
                  <a:pos x="101" y="5"/>
                </a:cxn>
                <a:cxn ang="0">
                  <a:pos x="169" y="33"/>
                </a:cxn>
                <a:cxn ang="0">
                  <a:pos x="197" y="101"/>
                </a:cxn>
                <a:cxn ang="0">
                  <a:pos x="169" y="169"/>
                </a:cxn>
              </a:cxnLst>
              <a:rect l="0" t="0" r="r" b="b"/>
              <a:pathLst>
                <a:path w="202" h="202">
                  <a:moveTo>
                    <a:pt x="101" y="0"/>
                  </a:moveTo>
                  <a:cubicBezTo>
                    <a:pt x="45" y="0"/>
                    <a:pt x="0" y="45"/>
                    <a:pt x="0" y="101"/>
                  </a:cubicBezTo>
                  <a:cubicBezTo>
                    <a:pt x="0" y="157"/>
                    <a:pt x="45" y="202"/>
                    <a:pt x="101" y="202"/>
                  </a:cubicBezTo>
                  <a:cubicBezTo>
                    <a:pt x="157" y="202"/>
                    <a:pt x="202" y="157"/>
                    <a:pt x="202" y="101"/>
                  </a:cubicBezTo>
                  <a:cubicBezTo>
                    <a:pt x="202" y="45"/>
                    <a:pt x="157" y="0"/>
                    <a:pt x="101" y="0"/>
                  </a:cubicBezTo>
                  <a:close/>
                  <a:moveTo>
                    <a:pt x="169" y="169"/>
                  </a:moveTo>
                  <a:cubicBezTo>
                    <a:pt x="151" y="187"/>
                    <a:pt x="127" y="197"/>
                    <a:pt x="101" y="197"/>
                  </a:cubicBezTo>
                  <a:cubicBezTo>
                    <a:pt x="75" y="197"/>
                    <a:pt x="51" y="187"/>
                    <a:pt x="33" y="169"/>
                  </a:cubicBezTo>
                  <a:cubicBezTo>
                    <a:pt x="15" y="151"/>
                    <a:pt x="5" y="127"/>
                    <a:pt x="5" y="101"/>
                  </a:cubicBezTo>
                  <a:cubicBezTo>
                    <a:pt x="5" y="75"/>
                    <a:pt x="15" y="51"/>
                    <a:pt x="33" y="33"/>
                  </a:cubicBezTo>
                  <a:cubicBezTo>
                    <a:pt x="51" y="15"/>
                    <a:pt x="75" y="5"/>
                    <a:pt x="101" y="5"/>
                  </a:cubicBezTo>
                  <a:cubicBezTo>
                    <a:pt x="127" y="5"/>
                    <a:pt x="151" y="15"/>
                    <a:pt x="169" y="33"/>
                  </a:cubicBezTo>
                  <a:cubicBezTo>
                    <a:pt x="187" y="51"/>
                    <a:pt x="197" y="75"/>
                    <a:pt x="197" y="101"/>
                  </a:cubicBezTo>
                  <a:cubicBezTo>
                    <a:pt x="197" y="127"/>
                    <a:pt x="187" y="151"/>
                    <a:pt x="169" y="169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77">
              <a:extLst>
                <a:ext uri="{FF2B5EF4-FFF2-40B4-BE49-F238E27FC236}">
                  <a16:creationId xmlns:a16="http://schemas.microsoft.com/office/drawing/2014/main" id="{1DFEED73-07DC-4B7E-A716-81523887BA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50" y="1172"/>
              <a:ext cx="31" cy="43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0" y="34"/>
                </a:cxn>
                <a:cxn ang="0">
                  <a:pos x="0" y="43"/>
                </a:cxn>
                <a:cxn ang="0">
                  <a:pos x="7" y="43"/>
                </a:cxn>
                <a:cxn ang="0">
                  <a:pos x="22" y="43"/>
                </a:cxn>
                <a:cxn ang="0">
                  <a:pos x="31" y="43"/>
                </a:cxn>
                <a:cxn ang="0">
                  <a:pos x="31" y="34"/>
                </a:cxn>
                <a:cxn ang="0">
                  <a:pos x="31" y="10"/>
                </a:cxn>
                <a:cxn ang="0">
                  <a:pos x="31" y="0"/>
                </a:cxn>
                <a:cxn ang="0">
                  <a:pos x="22" y="0"/>
                </a:cxn>
                <a:cxn ang="0">
                  <a:pos x="7" y="0"/>
                </a:cxn>
                <a:cxn ang="0">
                  <a:pos x="22" y="34"/>
                </a:cxn>
                <a:cxn ang="0">
                  <a:pos x="7" y="34"/>
                </a:cxn>
                <a:cxn ang="0">
                  <a:pos x="7" y="10"/>
                </a:cxn>
                <a:cxn ang="0">
                  <a:pos x="22" y="10"/>
                </a:cxn>
                <a:cxn ang="0">
                  <a:pos x="22" y="34"/>
                </a:cxn>
              </a:cxnLst>
              <a:rect l="0" t="0" r="r" b="b"/>
              <a:pathLst>
                <a:path w="31" h="43">
                  <a:moveTo>
                    <a:pt x="7" y="0"/>
                  </a:moveTo>
                  <a:lnTo>
                    <a:pt x="0" y="0"/>
                  </a:lnTo>
                  <a:lnTo>
                    <a:pt x="0" y="10"/>
                  </a:lnTo>
                  <a:lnTo>
                    <a:pt x="0" y="34"/>
                  </a:lnTo>
                  <a:lnTo>
                    <a:pt x="0" y="43"/>
                  </a:lnTo>
                  <a:lnTo>
                    <a:pt x="7" y="43"/>
                  </a:lnTo>
                  <a:lnTo>
                    <a:pt x="22" y="43"/>
                  </a:lnTo>
                  <a:lnTo>
                    <a:pt x="31" y="43"/>
                  </a:lnTo>
                  <a:lnTo>
                    <a:pt x="31" y="34"/>
                  </a:lnTo>
                  <a:lnTo>
                    <a:pt x="31" y="10"/>
                  </a:lnTo>
                  <a:lnTo>
                    <a:pt x="31" y="0"/>
                  </a:lnTo>
                  <a:lnTo>
                    <a:pt x="22" y="0"/>
                  </a:lnTo>
                  <a:lnTo>
                    <a:pt x="7" y="0"/>
                  </a:lnTo>
                  <a:close/>
                  <a:moveTo>
                    <a:pt x="22" y="34"/>
                  </a:moveTo>
                  <a:lnTo>
                    <a:pt x="7" y="34"/>
                  </a:lnTo>
                  <a:lnTo>
                    <a:pt x="7" y="10"/>
                  </a:lnTo>
                  <a:lnTo>
                    <a:pt x="22" y="10"/>
                  </a:lnTo>
                  <a:lnTo>
                    <a:pt x="22" y="3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78">
              <a:extLst>
                <a:ext uri="{FF2B5EF4-FFF2-40B4-BE49-F238E27FC236}">
                  <a16:creationId xmlns:a16="http://schemas.microsoft.com/office/drawing/2014/main" id="{E82EBD7C-D21F-42A5-A22C-CE34E111B4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91" y="1160"/>
              <a:ext cx="31" cy="5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0"/>
                </a:cxn>
                <a:cxn ang="0">
                  <a:pos x="0" y="8"/>
                </a:cxn>
                <a:cxn ang="0">
                  <a:pos x="0" y="46"/>
                </a:cxn>
                <a:cxn ang="0">
                  <a:pos x="0" y="55"/>
                </a:cxn>
                <a:cxn ang="0">
                  <a:pos x="7" y="55"/>
                </a:cxn>
                <a:cxn ang="0">
                  <a:pos x="21" y="55"/>
                </a:cxn>
                <a:cxn ang="0">
                  <a:pos x="31" y="55"/>
                </a:cxn>
                <a:cxn ang="0">
                  <a:pos x="31" y="46"/>
                </a:cxn>
                <a:cxn ang="0">
                  <a:pos x="31" y="8"/>
                </a:cxn>
                <a:cxn ang="0">
                  <a:pos x="31" y="0"/>
                </a:cxn>
                <a:cxn ang="0">
                  <a:pos x="21" y="0"/>
                </a:cxn>
                <a:cxn ang="0">
                  <a:pos x="7" y="0"/>
                </a:cxn>
                <a:cxn ang="0">
                  <a:pos x="21" y="46"/>
                </a:cxn>
                <a:cxn ang="0">
                  <a:pos x="7" y="46"/>
                </a:cxn>
                <a:cxn ang="0">
                  <a:pos x="7" y="8"/>
                </a:cxn>
                <a:cxn ang="0">
                  <a:pos x="21" y="8"/>
                </a:cxn>
                <a:cxn ang="0">
                  <a:pos x="21" y="46"/>
                </a:cxn>
              </a:cxnLst>
              <a:rect l="0" t="0" r="r" b="b"/>
              <a:pathLst>
                <a:path w="31" h="55">
                  <a:moveTo>
                    <a:pt x="7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0" y="46"/>
                  </a:lnTo>
                  <a:lnTo>
                    <a:pt x="0" y="55"/>
                  </a:lnTo>
                  <a:lnTo>
                    <a:pt x="7" y="55"/>
                  </a:lnTo>
                  <a:lnTo>
                    <a:pt x="21" y="55"/>
                  </a:lnTo>
                  <a:lnTo>
                    <a:pt x="31" y="55"/>
                  </a:lnTo>
                  <a:lnTo>
                    <a:pt x="31" y="46"/>
                  </a:lnTo>
                  <a:lnTo>
                    <a:pt x="31" y="8"/>
                  </a:lnTo>
                  <a:lnTo>
                    <a:pt x="31" y="0"/>
                  </a:lnTo>
                  <a:lnTo>
                    <a:pt x="21" y="0"/>
                  </a:lnTo>
                  <a:lnTo>
                    <a:pt x="7" y="0"/>
                  </a:lnTo>
                  <a:close/>
                  <a:moveTo>
                    <a:pt x="21" y="46"/>
                  </a:moveTo>
                  <a:lnTo>
                    <a:pt x="7" y="46"/>
                  </a:lnTo>
                  <a:lnTo>
                    <a:pt x="7" y="8"/>
                  </a:lnTo>
                  <a:lnTo>
                    <a:pt x="21" y="8"/>
                  </a:lnTo>
                  <a:lnTo>
                    <a:pt x="21" y="4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79">
              <a:extLst>
                <a:ext uri="{FF2B5EF4-FFF2-40B4-BE49-F238E27FC236}">
                  <a16:creationId xmlns:a16="http://schemas.microsoft.com/office/drawing/2014/main" id="{C7F3C974-7A57-4F6B-8B79-7CA42A3BE9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32" y="1144"/>
              <a:ext cx="31" cy="71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7" y="0"/>
                </a:cxn>
                <a:cxn ang="0">
                  <a:pos x="0" y="0"/>
                </a:cxn>
                <a:cxn ang="0">
                  <a:pos x="0" y="9"/>
                </a:cxn>
                <a:cxn ang="0">
                  <a:pos x="0" y="62"/>
                </a:cxn>
                <a:cxn ang="0">
                  <a:pos x="0" y="71"/>
                </a:cxn>
                <a:cxn ang="0">
                  <a:pos x="7" y="71"/>
                </a:cxn>
                <a:cxn ang="0">
                  <a:pos x="21" y="71"/>
                </a:cxn>
                <a:cxn ang="0">
                  <a:pos x="31" y="71"/>
                </a:cxn>
                <a:cxn ang="0">
                  <a:pos x="31" y="62"/>
                </a:cxn>
                <a:cxn ang="0">
                  <a:pos x="31" y="9"/>
                </a:cxn>
                <a:cxn ang="0">
                  <a:pos x="31" y="0"/>
                </a:cxn>
                <a:cxn ang="0">
                  <a:pos x="21" y="0"/>
                </a:cxn>
                <a:cxn ang="0">
                  <a:pos x="21" y="62"/>
                </a:cxn>
                <a:cxn ang="0">
                  <a:pos x="7" y="62"/>
                </a:cxn>
                <a:cxn ang="0">
                  <a:pos x="7" y="9"/>
                </a:cxn>
                <a:cxn ang="0">
                  <a:pos x="21" y="9"/>
                </a:cxn>
                <a:cxn ang="0">
                  <a:pos x="21" y="62"/>
                </a:cxn>
              </a:cxnLst>
              <a:rect l="0" t="0" r="r" b="b"/>
              <a:pathLst>
                <a:path w="31" h="71">
                  <a:moveTo>
                    <a:pt x="21" y="0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62"/>
                  </a:lnTo>
                  <a:lnTo>
                    <a:pt x="0" y="71"/>
                  </a:lnTo>
                  <a:lnTo>
                    <a:pt x="7" y="71"/>
                  </a:lnTo>
                  <a:lnTo>
                    <a:pt x="21" y="71"/>
                  </a:lnTo>
                  <a:lnTo>
                    <a:pt x="31" y="71"/>
                  </a:lnTo>
                  <a:lnTo>
                    <a:pt x="31" y="62"/>
                  </a:lnTo>
                  <a:lnTo>
                    <a:pt x="31" y="9"/>
                  </a:lnTo>
                  <a:lnTo>
                    <a:pt x="31" y="0"/>
                  </a:lnTo>
                  <a:lnTo>
                    <a:pt x="21" y="0"/>
                  </a:lnTo>
                  <a:close/>
                  <a:moveTo>
                    <a:pt x="21" y="62"/>
                  </a:moveTo>
                  <a:lnTo>
                    <a:pt x="7" y="62"/>
                  </a:lnTo>
                  <a:lnTo>
                    <a:pt x="7" y="9"/>
                  </a:lnTo>
                  <a:lnTo>
                    <a:pt x="21" y="9"/>
                  </a:lnTo>
                  <a:lnTo>
                    <a:pt x="21" y="6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80">
              <a:extLst>
                <a:ext uri="{FF2B5EF4-FFF2-40B4-BE49-F238E27FC236}">
                  <a16:creationId xmlns:a16="http://schemas.microsoft.com/office/drawing/2014/main" id="{D4BB1501-1478-4194-91F8-68772C5DDF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5" y="1105"/>
              <a:ext cx="81" cy="53"/>
            </a:xfrm>
            <a:custGeom>
              <a:avLst/>
              <a:gdLst/>
              <a:ahLst/>
              <a:cxnLst>
                <a:cxn ang="0">
                  <a:pos x="34" y="9"/>
                </a:cxn>
                <a:cxn ang="0">
                  <a:pos x="32" y="1"/>
                </a:cxn>
                <a:cxn ang="0">
                  <a:pos x="30" y="0"/>
                </a:cxn>
                <a:cxn ang="0">
                  <a:pos x="23" y="2"/>
                </a:cxn>
                <a:cxn ang="0">
                  <a:pos x="24" y="5"/>
                </a:cxn>
                <a:cxn ang="0">
                  <a:pos x="27" y="5"/>
                </a:cxn>
                <a:cxn ang="0">
                  <a:pos x="0" y="18"/>
                </a:cxn>
                <a:cxn ang="0">
                  <a:pos x="0" y="21"/>
                </a:cxn>
                <a:cxn ang="0">
                  <a:pos x="2" y="22"/>
                </a:cxn>
                <a:cxn ang="0">
                  <a:pos x="30" y="6"/>
                </a:cxn>
                <a:cxn ang="0">
                  <a:pos x="31" y="10"/>
                </a:cxn>
                <a:cxn ang="0">
                  <a:pos x="34" y="9"/>
                </a:cxn>
              </a:cxnLst>
              <a:rect l="0" t="0" r="r" b="b"/>
              <a:pathLst>
                <a:path w="34" h="22">
                  <a:moveTo>
                    <a:pt x="34" y="9"/>
                  </a:moveTo>
                  <a:cubicBezTo>
                    <a:pt x="32" y="1"/>
                    <a:pt x="32" y="1"/>
                    <a:pt x="32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1" y="14"/>
                    <a:pt x="11" y="18"/>
                    <a:pt x="0" y="18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1" y="22"/>
                    <a:pt x="2" y="22"/>
                  </a:cubicBezTo>
                  <a:cubicBezTo>
                    <a:pt x="14" y="22"/>
                    <a:pt x="24" y="16"/>
                    <a:pt x="30" y="6"/>
                  </a:cubicBezTo>
                  <a:cubicBezTo>
                    <a:pt x="31" y="10"/>
                    <a:pt x="31" y="10"/>
                    <a:pt x="31" y="10"/>
                  </a:cubicBezTo>
                  <a:lnTo>
                    <a:pt x="34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81">
              <a:extLst>
                <a:ext uri="{FF2B5EF4-FFF2-40B4-BE49-F238E27FC236}">
                  <a16:creationId xmlns:a16="http://schemas.microsoft.com/office/drawing/2014/main" id="{EF326224-A115-47AD-8740-274FFD5550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00" y="1060"/>
              <a:ext cx="292" cy="299"/>
            </a:xfrm>
            <a:custGeom>
              <a:avLst/>
              <a:gdLst/>
              <a:ahLst/>
              <a:cxnLst>
                <a:cxn ang="0">
                  <a:pos x="88" y="79"/>
                </a:cxn>
                <a:cxn ang="0">
                  <a:pos x="86" y="76"/>
                </a:cxn>
                <a:cxn ang="0">
                  <a:pos x="86" y="76"/>
                </a:cxn>
                <a:cxn ang="0">
                  <a:pos x="85" y="76"/>
                </a:cxn>
                <a:cxn ang="0">
                  <a:pos x="80" y="70"/>
                </a:cxn>
                <a:cxn ang="0">
                  <a:pos x="80" y="70"/>
                </a:cxn>
                <a:cxn ang="0">
                  <a:pos x="88" y="45"/>
                </a:cxn>
                <a:cxn ang="0">
                  <a:pos x="76" y="14"/>
                </a:cxn>
                <a:cxn ang="0">
                  <a:pos x="45" y="0"/>
                </a:cxn>
                <a:cxn ang="0">
                  <a:pos x="45" y="0"/>
                </a:cxn>
                <a:cxn ang="0">
                  <a:pos x="15" y="12"/>
                </a:cxn>
                <a:cxn ang="0">
                  <a:pos x="1" y="43"/>
                </a:cxn>
                <a:cxn ang="0">
                  <a:pos x="13" y="74"/>
                </a:cxn>
                <a:cxn ang="0">
                  <a:pos x="45" y="88"/>
                </a:cxn>
                <a:cxn ang="0">
                  <a:pos x="69" y="80"/>
                </a:cxn>
                <a:cxn ang="0">
                  <a:pos x="69" y="81"/>
                </a:cxn>
                <a:cxn ang="0">
                  <a:pos x="74" y="86"/>
                </a:cxn>
                <a:cxn ang="0">
                  <a:pos x="77" y="89"/>
                </a:cxn>
                <a:cxn ang="0">
                  <a:pos x="77" y="89"/>
                </a:cxn>
                <a:cxn ang="0">
                  <a:pos x="77" y="89"/>
                </a:cxn>
                <a:cxn ang="0">
                  <a:pos x="108" y="122"/>
                </a:cxn>
                <a:cxn ang="0">
                  <a:pos x="111" y="125"/>
                </a:cxn>
                <a:cxn ang="0">
                  <a:pos x="113" y="122"/>
                </a:cxn>
                <a:cxn ang="0">
                  <a:pos x="119" y="117"/>
                </a:cxn>
                <a:cxn ang="0">
                  <a:pos x="122" y="114"/>
                </a:cxn>
                <a:cxn ang="0">
                  <a:pos x="119" y="112"/>
                </a:cxn>
                <a:cxn ang="0">
                  <a:pos x="88" y="79"/>
                </a:cxn>
                <a:cxn ang="0">
                  <a:pos x="16" y="71"/>
                </a:cxn>
                <a:cxn ang="0">
                  <a:pos x="17" y="15"/>
                </a:cxn>
                <a:cxn ang="0">
                  <a:pos x="45" y="4"/>
                </a:cxn>
                <a:cxn ang="0">
                  <a:pos x="74" y="16"/>
                </a:cxn>
                <a:cxn ang="0">
                  <a:pos x="73" y="72"/>
                </a:cxn>
                <a:cxn ang="0">
                  <a:pos x="71" y="74"/>
                </a:cxn>
                <a:cxn ang="0">
                  <a:pos x="45" y="84"/>
                </a:cxn>
                <a:cxn ang="0">
                  <a:pos x="16" y="71"/>
                </a:cxn>
                <a:cxn ang="0">
                  <a:pos x="72" y="78"/>
                </a:cxn>
                <a:cxn ang="0">
                  <a:pos x="73" y="77"/>
                </a:cxn>
                <a:cxn ang="0">
                  <a:pos x="75" y="76"/>
                </a:cxn>
                <a:cxn ang="0">
                  <a:pos x="76" y="74"/>
                </a:cxn>
                <a:cxn ang="0">
                  <a:pos x="78" y="73"/>
                </a:cxn>
                <a:cxn ang="0">
                  <a:pos x="83" y="78"/>
                </a:cxn>
                <a:cxn ang="0">
                  <a:pos x="77" y="84"/>
                </a:cxn>
                <a:cxn ang="0">
                  <a:pos x="72" y="78"/>
                </a:cxn>
                <a:cxn ang="0">
                  <a:pos x="111" y="120"/>
                </a:cxn>
                <a:cxn ang="0">
                  <a:pos x="80" y="87"/>
                </a:cxn>
                <a:cxn ang="0">
                  <a:pos x="85" y="81"/>
                </a:cxn>
                <a:cxn ang="0">
                  <a:pos x="117" y="114"/>
                </a:cxn>
                <a:cxn ang="0">
                  <a:pos x="111" y="120"/>
                </a:cxn>
              </a:cxnLst>
              <a:rect l="0" t="0" r="r" b="b"/>
              <a:pathLst>
                <a:path w="122" h="125">
                  <a:moveTo>
                    <a:pt x="88" y="79"/>
                  </a:moveTo>
                  <a:cubicBezTo>
                    <a:pt x="86" y="76"/>
                    <a:pt x="86" y="76"/>
                    <a:pt x="86" y="76"/>
                  </a:cubicBezTo>
                  <a:cubicBezTo>
                    <a:pt x="86" y="76"/>
                    <a:pt x="86" y="76"/>
                    <a:pt x="86" y="76"/>
                  </a:cubicBezTo>
                  <a:cubicBezTo>
                    <a:pt x="85" y="76"/>
                    <a:pt x="85" y="76"/>
                    <a:pt x="85" y="76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5" y="63"/>
                    <a:pt x="88" y="54"/>
                    <a:pt x="88" y="45"/>
                  </a:cubicBezTo>
                  <a:cubicBezTo>
                    <a:pt x="89" y="33"/>
                    <a:pt x="84" y="22"/>
                    <a:pt x="76" y="14"/>
                  </a:cubicBezTo>
                  <a:cubicBezTo>
                    <a:pt x="68" y="5"/>
                    <a:pt x="57" y="0"/>
                    <a:pt x="4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33" y="0"/>
                    <a:pt x="23" y="5"/>
                    <a:pt x="15" y="12"/>
                  </a:cubicBezTo>
                  <a:cubicBezTo>
                    <a:pt x="6" y="20"/>
                    <a:pt x="1" y="31"/>
                    <a:pt x="1" y="43"/>
                  </a:cubicBezTo>
                  <a:cubicBezTo>
                    <a:pt x="1" y="54"/>
                    <a:pt x="5" y="65"/>
                    <a:pt x="13" y="74"/>
                  </a:cubicBezTo>
                  <a:cubicBezTo>
                    <a:pt x="21" y="83"/>
                    <a:pt x="33" y="88"/>
                    <a:pt x="45" y="88"/>
                  </a:cubicBezTo>
                  <a:cubicBezTo>
                    <a:pt x="53" y="88"/>
                    <a:pt x="62" y="85"/>
                    <a:pt x="69" y="80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74" y="86"/>
                    <a:pt x="74" y="86"/>
                    <a:pt x="74" y="86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108" y="122"/>
                    <a:pt x="108" y="122"/>
                    <a:pt x="108" y="122"/>
                  </a:cubicBezTo>
                  <a:cubicBezTo>
                    <a:pt x="111" y="125"/>
                    <a:pt x="111" y="125"/>
                    <a:pt x="111" y="125"/>
                  </a:cubicBezTo>
                  <a:cubicBezTo>
                    <a:pt x="113" y="122"/>
                    <a:pt x="113" y="122"/>
                    <a:pt x="113" y="122"/>
                  </a:cubicBezTo>
                  <a:cubicBezTo>
                    <a:pt x="119" y="117"/>
                    <a:pt x="119" y="117"/>
                    <a:pt x="119" y="117"/>
                  </a:cubicBezTo>
                  <a:cubicBezTo>
                    <a:pt x="122" y="114"/>
                    <a:pt x="122" y="114"/>
                    <a:pt x="122" y="114"/>
                  </a:cubicBezTo>
                  <a:cubicBezTo>
                    <a:pt x="119" y="112"/>
                    <a:pt x="119" y="112"/>
                    <a:pt x="119" y="112"/>
                  </a:cubicBezTo>
                  <a:lnTo>
                    <a:pt x="88" y="79"/>
                  </a:lnTo>
                  <a:close/>
                  <a:moveTo>
                    <a:pt x="16" y="71"/>
                  </a:moveTo>
                  <a:cubicBezTo>
                    <a:pt x="0" y="55"/>
                    <a:pt x="1" y="30"/>
                    <a:pt x="17" y="15"/>
                  </a:cubicBezTo>
                  <a:cubicBezTo>
                    <a:pt x="25" y="8"/>
                    <a:pt x="35" y="4"/>
                    <a:pt x="45" y="4"/>
                  </a:cubicBezTo>
                  <a:cubicBezTo>
                    <a:pt x="55" y="4"/>
                    <a:pt x="66" y="8"/>
                    <a:pt x="74" y="16"/>
                  </a:cubicBezTo>
                  <a:cubicBezTo>
                    <a:pt x="89" y="32"/>
                    <a:pt x="88" y="56"/>
                    <a:pt x="73" y="72"/>
                  </a:cubicBezTo>
                  <a:cubicBezTo>
                    <a:pt x="71" y="74"/>
                    <a:pt x="71" y="74"/>
                    <a:pt x="71" y="74"/>
                  </a:cubicBezTo>
                  <a:cubicBezTo>
                    <a:pt x="63" y="81"/>
                    <a:pt x="54" y="84"/>
                    <a:pt x="45" y="84"/>
                  </a:cubicBezTo>
                  <a:cubicBezTo>
                    <a:pt x="34" y="84"/>
                    <a:pt x="24" y="80"/>
                    <a:pt x="16" y="71"/>
                  </a:cubicBezTo>
                  <a:close/>
                  <a:moveTo>
                    <a:pt x="72" y="78"/>
                  </a:moveTo>
                  <a:cubicBezTo>
                    <a:pt x="73" y="77"/>
                    <a:pt x="73" y="77"/>
                    <a:pt x="73" y="77"/>
                  </a:cubicBezTo>
                  <a:cubicBezTo>
                    <a:pt x="74" y="76"/>
                    <a:pt x="74" y="76"/>
                    <a:pt x="75" y="76"/>
                  </a:cubicBezTo>
                  <a:cubicBezTo>
                    <a:pt x="75" y="75"/>
                    <a:pt x="76" y="75"/>
                    <a:pt x="76" y="74"/>
                  </a:cubicBezTo>
                  <a:cubicBezTo>
                    <a:pt x="78" y="73"/>
                    <a:pt x="78" y="73"/>
                    <a:pt x="78" y="73"/>
                  </a:cubicBezTo>
                  <a:cubicBezTo>
                    <a:pt x="83" y="78"/>
                    <a:pt x="83" y="78"/>
                    <a:pt x="83" y="78"/>
                  </a:cubicBezTo>
                  <a:cubicBezTo>
                    <a:pt x="77" y="84"/>
                    <a:pt x="77" y="84"/>
                    <a:pt x="77" y="84"/>
                  </a:cubicBezTo>
                  <a:lnTo>
                    <a:pt x="72" y="78"/>
                  </a:lnTo>
                  <a:close/>
                  <a:moveTo>
                    <a:pt x="111" y="120"/>
                  </a:moveTo>
                  <a:cubicBezTo>
                    <a:pt x="80" y="87"/>
                    <a:pt x="80" y="87"/>
                    <a:pt x="80" y="87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117" y="114"/>
                    <a:pt x="117" y="114"/>
                    <a:pt x="117" y="114"/>
                  </a:cubicBezTo>
                  <a:lnTo>
                    <a:pt x="111" y="12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8393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7">
            <a:extLst>
              <a:ext uri="{FF2B5EF4-FFF2-40B4-BE49-F238E27FC236}">
                <a16:creationId xmlns:a16="http://schemas.microsoft.com/office/drawing/2014/main" id="{1874A462-6D69-4CDF-859E-9B56B76D8A08}"/>
              </a:ext>
            </a:extLst>
          </p:cNvPr>
          <p:cNvSpPr>
            <a:spLocks/>
          </p:cNvSpPr>
          <p:nvPr/>
        </p:nvSpPr>
        <p:spPr bwMode="auto">
          <a:xfrm>
            <a:off x="9303732" y="0"/>
            <a:ext cx="2947573" cy="2292921"/>
          </a:xfrm>
          <a:custGeom>
            <a:avLst/>
            <a:gdLst>
              <a:gd name="T0" fmla="*/ 2041 w 2041"/>
              <a:gd name="T1" fmla="*/ 1541 h 1541"/>
              <a:gd name="T2" fmla="*/ 0 w 2041"/>
              <a:gd name="T3" fmla="*/ 0 h 1541"/>
              <a:gd name="T4" fmla="*/ 2041 w 2041"/>
              <a:gd name="T5" fmla="*/ 0 h 1541"/>
              <a:gd name="T6" fmla="*/ 2041 w 2041"/>
              <a:gd name="T7" fmla="*/ 1541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41" h="1541">
                <a:moveTo>
                  <a:pt x="2041" y="1541"/>
                </a:moveTo>
                <a:lnTo>
                  <a:pt x="0" y="0"/>
                </a:lnTo>
                <a:lnTo>
                  <a:pt x="2041" y="0"/>
                </a:lnTo>
                <a:lnTo>
                  <a:pt x="2041" y="1541"/>
                </a:ln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AB1F04-2177-4574-B358-0DD53E281C2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007" y="874969"/>
            <a:ext cx="2545396" cy="4982210"/>
          </a:xfrm>
          <a:prstGeom prst="rect">
            <a:avLst/>
          </a:prstGeom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87078A6-DB81-4FA1-8031-275C1AF4A4B2}"/>
              </a:ext>
            </a:extLst>
          </p:cNvPr>
          <p:cNvSpPr txBox="1">
            <a:spLocks/>
          </p:cNvSpPr>
          <p:nvPr/>
        </p:nvSpPr>
        <p:spPr>
          <a:xfrm>
            <a:off x="368041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ld" pitchFamily="50" charset="0"/>
              </a:rPr>
              <a:t>Retail Market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B4E53C7-E458-4BEB-9530-5F7EF9778F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14068"/>
              </p:ext>
            </p:extLst>
          </p:nvPr>
        </p:nvGraphicFramePr>
        <p:xfrm>
          <a:off x="523315" y="2918171"/>
          <a:ext cx="11014968" cy="2588607"/>
        </p:xfrm>
        <a:graphic>
          <a:graphicData uri="http://schemas.openxmlformats.org/drawingml/2006/table">
            <a:tbl>
              <a:tblPr firstRow="1" firstCol="1" bandRow="1"/>
              <a:tblGrid>
                <a:gridCol w="24191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2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26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71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8131">
                  <a:extLst>
                    <a:ext uri="{9D8B030D-6E8A-4147-A177-3AD203B41FA5}">
                      <a16:colId xmlns:a16="http://schemas.microsoft.com/office/drawing/2014/main" val="1682030149"/>
                    </a:ext>
                  </a:extLst>
                </a:gridCol>
                <a:gridCol w="1432634">
                  <a:extLst>
                    <a:ext uri="{9D8B030D-6E8A-4147-A177-3AD203B41FA5}">
                      <a16:colId xmlns:a16="http://schemas.microsoft.com/office/drawing/2014/main" val="1459858764"/>
                    </a:ext>
                  </a:extLst>
                </a:gridCol>
                <a:gridCol w="14326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986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rgbClr val="0091B3"/>
                          </a:solidFill>
                          <a:effectLst/>
                          <a:latin typeface="Gotham Bold" pitchFamily="50" charset="0"/>
                          <a:ea typeface="Times New Roman"/>
                          <a:cs typeface="Arial"/>
                        </a:rPr>
                        <a:t>SUBMARKET</a:t>
                      </a:r>
                    </a:p>
                  </a:txBody>
                  <a:tcPr marL="66314" marR="66314" marT="66314" marB="66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rgbClr val="0091B3"/>
                          </a:solidFill>
                          <a:effectLst/>
                          <a:latin typeface="Gotham Bold" pitchFamily="50" charset="0"/>
                        </a:rPr>
                        <a:t>NUMBER OF BUILDINGS</a:t>
                      </a:r>
                      <a:endParaRPr lang="en-GB" sz="1400" b="0" dirty="0">
                        <a:solidFill>
                          <a:srgbClr val="0091B3"/>
                        </a:solidFill>
                        <a:effectLst/>
                        <a:latin typeface="Gotham Bold" pitchFamily="50" charset="0"/>
                        <a:ea typeface="Times New Roman"/>
                        <a:cs typeface="Arial"/>
                      </a:endParaRPr>
                    </a:p>
                  </a:txBody>
                  <a:tcPr marL="66314" marR="66314" marT="66314" marB="66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rgbClr val="0091B3"/>
                          </a:solidFill>
                          <a:effectLst/>
                          <a:latin typeface="Gotham Bold" pitchFamily="50" charset="0"/>
                        </a:rPr>
                        <a:t>INVENTORY</a:t>
                      </a:r>
                      <a:endParaRPr lang="en-GB" sz="1400" b="0" dirty="0">
                        <a:solidFill>
                          <a:srgbClr val="0091B3"/>
                        </a:solidFill>
                        <a:effectLst/>
                        <a:latin typeface="Gotham Bold" pitchFamily="50" charset="0"/>
                        <a:ea typeface="Times New Roman"/>
                        <a:cs typeface="Arial"/>
                      </a:endParaRPr>
                    </a:p>
                  </a:txBody>
                  <a:tcPr marL="66314" marR="66314" marT="66314" marB="66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rgbClr val="0091B3"/>
                          </a:solidFill>
                          <a:effectLst/>
                          <a:latin typeface="Gotham Bold" pitchFamily="50" charset="0"/>
                        </a:rPr>
                        <a:t>TOTAL AVAILABLE</a:t>
                      </a:r>
                      <a:endParaRPr lang="en-GB" sz="1400" b="0" dirty="0">
                        <a:solidFill>
                          <a:srgbClr val="0091B3"/>
                        </a:solidFill>
                        <a:effectLst/>
                        <a:latin typeface="Gotham Bold" pitchFamily="50" charset="0"/>
                        <a:ea typeface="Times New Roman"/>
                        <a:cs typeface="Arial"/>
                      </a:endParaRPr>
                    </a:p>
                  </a:txBody>
                  <a:tcPr marL="66314" marR="66314" marT="66314" marB="66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rgbClr val="0091B3"/>
                          </a:solidFill>
                          <a:effectLst/>
                          <a:latin typeface="Gotham Bold" pitchFamily="50" charset="0"/>
                        </a:rPr>
                        <a:t>AVAILABLE %</a:t>
                      </a:r>
                      <a:endParaRPr lang="en-GB" sz="1400" b="0" dirty="0">
                        <a:solidFill>
                          <a:srgbClr val="0091B3"/>
                        </a:solidFill>
                        <a:effectLst/>
                        <a:latin typeface="Gotham Bold" pitchFamily="50" charset="0"/>
                        <a:ea typeface="Times New Roman"/>
                        <a:cs typeface="Arial"/>
                      </a:endParaRPr>
                    </a:p>
                  </a:txBody>
                  <a:tcPr marL="66314" marR="66314" marT="66314" marB="66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rgbClr val="0091B3"/>
                          </a:solidFill>
                          <a:effectLst/>
                          <a:latin typeface="Gotham Bold" pitchFamily="50" charset="0"/>
                        </a:rPr>
                        <a:t>TOTAL VACANT</a:t>
                      </a:r>
                      <a:endParaRPr lang="en-GB" sz="1400" b="0" dirty="0">
                        <a:solidFill>
                          <a:srgbClr val="0091B3"/>
                        </a:solidFill>
                        <a:effectLst/>
                        <a:latin typeface="Gotham Bold" pitchFamily="50" charset="0"/>
                        <a:ea typeface="Times New Roman"/>
                        <a:cs typeface="Arial"/>
                      </a:endParaRPr>
                    </a:p>
                  </a:txBody>
                  <a:tcPr marL="66314" marR="66314" marT="66314" marB="66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rgbClr val="0091B3"/>
                          </a:solidFill>
                          <a:latin typeface="Gotham Bold" pitchFamily="50" charset="0"/>
                        </a:rPr>
                        <a:t>VACANT %</a:t>
                      </a:r>
                    </a:p>
                  </a:txBody>
                  <a:tcPr marL="66314" marR="66314" marT="66314" marB="66314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698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Gotham Bold" pitchFamily="50" charset="0"/>
                        </a:rPr>
                        <a:t>North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Gotham Bold" pitchFamily="50" charset="0"/>
                        <a:ea typeface="Times New Roman"/>
                        <a:cs typeface="Arial"/>
                      </a:endParaRPr>
                    </a:p>
                  </a:txBody>
                  <a:tcPr marL="62386" marR="62386" marT="62386" marB="623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Gotham Book" pitchFamily="50" charset="0"/>
                        </a:rPr>
                        <a:t>163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Gotham Book" pitchFamily="50" charset="0"/>
                        <a:ea typeface="Times New Roman"/>
                        <a:cs typeface="Arial"/>
                      </a:endParaRPr>
                    </a:p>
                  </a:txBody>
                  <a:tcPr marL="62386" marR="62386" marT="62386" marB="623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Gotham Book" pitchFamily="50" charset="0"/>
                        </a:rPr>
                        <a:t>8,917,817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Gotham Book" pitchFamily="50" charset="0"/>
                        <a:ea typeface="Times New Roman"/>
                        <a:cs typeface="Arial"/>
                      </a:endParaRPr>
                    </a:p>
                  </a:txBody>
                  <a:tcPr marL="62386" marR="62386" marT="62386" marB="623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Gotham Book" pitchFamily="50" charset="0"/>
                        </a:rPr>
                        <a:t>1,170,967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Gotham Book" pitchFamily="50" charset="0"/>
                        <a:ea typeface="Times New Roman"/>
                        <a:cs typeface="Arial"/>
                      </a:endParaRPr>
                    </a:p>
                  </a:txBody>
                  <a:tcPr marL="62386" marR="62386" marT="62386" marB="623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Gotham Book" pitchFamily="50" charset="0"/>
                        </a:rPr>
                        <a:t>13.1%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Gotham Book" pitchFamily="50" charset="0"/>
                        <a:ea typeface="Times New Roman"/>
                        <a:cs typeface="Arial"/>
                      </a:endParaRPr>
                    </a:p>
                  </a:txBody>
                  <a:tcPr marL="62386" marR="62386" marT="62386" marB="623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Gotham Book" pitchFamily="50" charset="0"/>
                        </a:rPr>
                        <a:t>1,119,685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Gotham Book" pitchFamily="50" charset="0"/>
                        <a:ea typeface="Times New Roman"/>
                        <a:cs typeface="Arial"/>
                      </a:endParaRPr>
                    </a:p>
                  </a:txBody>
                  <a:tcPr marL="62386" marR="62386" marT="62386" marB="623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latin typeface="Gotham Book" pitchFamily="50" charset="0"/>
                        </a:rPr>
                        <a:t>12.6%</a:t>
                      </a:r>
                    </a:p>
                  </a:txBody>
                  <a:tcPr marL="62386" marR="62386" marT="62386" marB="623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698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Gotham Bold" pitchFamily="50" charset="0"/>
                        </a:rPr>
                        <a:t>West</a:t>
                      </a:r>
                      <a:endParaRPr lang="en-GB" sz="1200" b="0" dirty="0">
                        <a:solidFill>
                          <a:schemeClr val="tx1"/>
                        </a:solidFill>
                        <a:effectLst/>
                        <a:latin typeface="Gotham Bold" pitchFamily="50" charset="0"/>
                        <a:ea typeface="Times New Roman"/>
                        <a:cs typeface="Arial"/>
                      </a:endParaRPr>
                    </a:p>
                  </a:txBody>
                  <a:tcPr marL="62386" marR="62386" marT="62386" marB="623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Gotham Book" pitchFamily="50" charset="0"/>
                        </a:rPr>
                        <a:t>200</a:t>
                      </a:r>
                      <a:endParaRPr lang="en-GB" sz="1200" dirty="0">
                        <a:solidFill>
                          <a:schemeClr val="tx1"/>
                        </a:solidFill>
                        <a:effectLst/>
                        <a:latin typeface="Gotham Book" pitchFamily="50" charset="0"/>
                        <a:ea typeface="Times New Roman"/>
                        <a:cs typeface="Arial"/>
                      </a:endParaRPr>
                    </a:p>
                  </a:txBody>
                  <a:tcPr marL="62386" marR="62386" marT="62386" marB="623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otham Book" pitchFamily="50" charset="0"/>
                          <a:cs typeface="Arial" panose="020B0604020202020204" pitchFamily="34" charset="0"/>
                        </a:rPr>
                        <a:t>13,010,647 </a:t>
                      </a:r>
                    </a:p>
                  </a:txBody>
                  <a:tcPr marL="62386" marR="62386" marT="62386" marB="623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otham Book" pitchFamily="50" charset="0"/>
                          <a:cs typeface="Arial" panose="020B0604020202020204" pitchFamily="34" charset="0"/>
                        </a:rPr>
                        <a:t>1,269,866 </a:t>
                      </a:r>
                    </a:p>
                  </a:txBody>
                  <a:tcPr marL="62386" marR="62386" marT="62386" marB="623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otham Book" pitchFamily="50" charset="0"/>
                          <a:cs typeface="Arial" panose="020B0604020202020204" pitchFamily="34" charset="0"/>
                        </a:rPr>
                        <a:t>9.8%</a:t>
                      </a:r>
                    </a:p>
                  </a:txBody>
                  <a:tcPr marL="62386" marR="62386" marT="62386" marB="623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otham Book" pitchFamily="50" charset="0"/>
                          <a:cs typeface="Arial" panose="020B0604020202020204" pitchFamily="34" charset="0"/>
                        </a:rPr>
                        <a:t>978,376 </a:t>
                      </a:r>
                    </a:p>
                  </a:txBody>
                  <a:tcPr marL="62386" marR="62386" marT="62386" marB="623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otham Book" pitchFamily="50" charset="0"/>
                          <a:cs typeface="Arial" panose="020B0604020202020204" pitchFamily="34" charset="0"/>
                        </a:rPr>
                        <a:t>7.5%</a:t>
                      </a:r>
                    </a:p>
                  </a:txBody>
                  <a:tcPr marL="62386" marR="62386" marT="62386" marB="623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033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otham Bold" pitchFamily="50" charset="0"/>
                          <a:cs typeface="Arial" panose="020B0604020202020204" pitchFamily="34" charset="0"/>
                        </a:rPr>
                        <a:t>Central</a:t>
                      </a:r>
                    </a:p>
                  </a:txBody>
                  <a:tcPr marL="62386" marR="62386" marT="62386" marB="623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otham Book" pitchFamily="50" charset="0"/>
                          <a:cs typeface="Arial" panose="020B0604020202020204" pitchFamily="34" charset="0"/>
                        </a:rPr>
                        <a:t>132</a:t>
                      </a:r>
                    </a:p>
                  </a:txBody>
                  <a:tcPr marL="62386" marR="62386" marT="62386" marB="623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otham Book" pitchFamily="50" charset="0"/>
                          <a:cs typeface="Arial" panose="020B0604020202020204" pitchFamily="34" charset="0"/>
                        </a:rPr>
                        <a:t>8,548,966 </a:t>
                      </a:r>
                    </a:p>
                  </a:txBody>
                  <a:tcPr marL="62386" marR="62386" marT="62386" marB="623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otham Book" pitchFamily="50" charset="0"/>
                          <a:cs typeface="Arial" panose="020B0604020202020204" pitchFamily="34" charset="0"/>
                        </a:rPr>
                        <a:t>683,239 </a:t>
                      </a:r>
                    </a:p>
                  </a:txBody>
                  <a:tcPr marL="62386" marR="62386" marT="62386" marB="623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otham Book" pitchFamily="50" charset="0"/>
                          <a:cs typeface="Arial" panose="020B0604020202020204" pitchFamily="34" charset="0"/>
                        </a:rPr>
                        <a:t>8.0%</a:t>
                      </a:r>
                    </a:p>
                  </a:txBody>
                  <a:tcPr marL="62386" marR="62386" marT="62386" marB="623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otham Book" pitchFamily="50" charset="0"/>
                          <a:cs typeface="Arial" panose="020B0604020202020204" pitchFamily="34" charset="0"/>
                        </a:rPr>
                        <a:t>631,728 </a:t>
                      </a:r>
                    </a:p>
                  </a:txBody>
                  <a:tcPr marL="62386" marR="62386" marT="62386" marB="623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otham Book" pitchFamily="50" charset="0"/>
                          <a:cs typeface="Arial" panose="020B0604020202020204" pitchFamily="34" charset="0"/>
                        </a:rPr>
                        <a:t>7.4%</a:t>
                      </a:r>
                    </a:p>
                  </a:txBody>
                  <a:tcPr marL="62386" marR="62386" marT="62386" marB="623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348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otham Bold" pitchFamily="50" charset="0"/>
                          <a:cs typeface="Arial" panose="020B0604020202020204" pitchFamily="34" charset="0"/>
                        </a:rPr>
                        <a:t>South</a:t>
                      </a:r>
                    </a:p>
                  </a:txBody>
                  <a:tcPr marL="62386" marR="62386" marT="62386" marB="623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otham Book" pitchFamily="50" charset="0"/>
                          <a:cs typeface="Arial" panose="020B0604020202020204" pitchFamily="34" charset="0"/>
                        </a:rPr>
                        <a:t>168</a:t>
                      </a:r>
                    </a:p>
                  </a:txBody>
                  <a:tcPr marL="62386" marR="62386" marT="62386" marB="623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otham Book" pitchFamily="50" charset="0"/>
                          <a:cs typeface="Arial" panose="020B0604020202020204" pitchFamily="34" charset="0"/>
                        </a:rPr>
                        <a:t>12,180,023 </a:t>
                      </a:r>
                    </a:p>
                  </a:txBody>
                  <a:tcPr marL="62386" marR="62386" marT="62386" marB="623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otham Book" pitchFamily="50" charset="0"/>
                          <a:cs typeface="Arial" panose="020B0604020202020204" pitchFamily="34" charset="0"/>
                        </a:rPr>
                        <a:t>1,047,730 </a:t>
                      </a:r>
                    </a:p>
                  </a:txBody>
                  <a:tcPr marL="62386" marR="62386" marT="62386" marB="623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otham Book" pitchFamily="50" charset="0"/>
                          <a:cs typeface="Arial" panose="020B0604020202020204" pitchFamily="34" charset="0"/>
                        </a:rPr>
                        <a:t>8.6%</a:t>
                      </a:r>
                    </a:p>
                  </a:txBody>
                  <a:tcPr marL="62386" marR="62386" marT="62386" marB="623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otham Book" pitchFamily="50" charset="0"/>
                          <a:cs typeface="Arial" panose="020B0604020202020204" pitchFamily="34" charset="0"/>
                        </a:rPr>
                        <a:t>1,004,770 </a:t>
                      </a:r>
                    </a:p>
                  </a:txBody>
                  <a:tcPr marL="62386" marR="62386" marT="62386" marB="623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otham Book" pitchFamily="50" charset="0"/>
                          <a:cs typeface="Arial" panose="020B0604020202020204" pitchFamily="34" charset="0"/>
                        </a:rPr>
                        <a:t>8.2%</a:t>
                      </a:r>
                    </a:p>
                  </a:txBody>
                  <a:tcPr marL="62386" marR="62386" marT="62386" marB="623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8853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  <a:latin typeface="Gotham Bold" pitchFamily="50" charset="0"/>
                        </a:rPr>
                        <a:t>TOTAL</a:t>
                      </a:r>
                      <a:endParaRPr lang="en-GB" sz="1200" b="0" dirty="0">
                        <a:solidFill>
                          <a:schemeClr val="bg1"/>
                        </a:solidFill>
                        <a:effectLst/>
                        <a:latin typeface="Gotham Bold" pitchFamily="50" charset="0"/>
                        <a:ea typeface="Times New Roman"/>
                        <a:cs typeface="Arial"/>
                      </a:endParaRPr>
                    </a:p>
                  </a:txBody>
                  <a:tcPr marL="62386" marR="62386" marT="62386" marB="623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  <a:latin typeface="Gotham Bold" pitchFamily="50" charset="0"/>
                        </a:rPr>
                        <a:t>663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Gotham Bold" pitchFamily="50" charset="0"/>
                        <a:ea typeface="Times New Roman"/>
                        <a:cs typeface="Arial"/>
                      </a:endParaRPr>
                    </a:p>
                  </a:txBody>
                  <a:tcPr marL="62386" marR="62386" marT="62386" marB="623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  <a:latin typeface="Gotham Bold" pitchFamily="50" charset="0"/>
                        </a:rPr>
                        <a:t>42,657,453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Gotham Bold" pitchFamily="50" charset="0"/>
                        <a:ea typeface="Times New Roman"/>
                        <a:cs typeface="Arial"/>
                      </a:endParaRPr>
                    </a:p>
                  </a:txBody>
                  <a:tcPr marL="62386" marR="62386" marT="62386" marB="623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  <a:latin typeface="Gotham Bold" pitchFamily="50" charset="0"/>
                          <a:ea typeface="Times New Roman"/>
                          <a:cs typeface="Arial"/>
                        </a:rPr>
                        <a:t>4,171,802</a:t>
                      </a:r>
                    </a:p>
                  </a:txBody>
                  <a:tcPr marL="62386" marR="62386" marT="62386" marB="623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  <a:latin typeface="Gotham Bold" pitchFamily="50" charset="0"/>
                        </a:rPr>
                        <a:t>9.8%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Gotham Bold" pitchFamily="50" charset="0"/>
                        <a:ea typeface="Times New Roman"/>
                        <a:cs typeface="Arial"/>
                      </a:endParaRPr>
                    </a:p>
                  </a:txBody>
                  <a:tcPr marL="62386" marR="62386" marT="62386" marB="623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  <a:latin typeface="Gotham Bold" pitchFamily="50" charset="0"/>
                        </a:rPr>
                        <a:t>3,734,559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Gotham Bold" pitchFamily="50" charset="0"/>
                        <a:ea typeface="Times New Roman"/>
                        <a:cs typeface="Arial"/>
                      </a:endParaRPr>
                    </a:p>
                  </a:txBody>
                  <a:tcPr marL="62386" marR="62386" marT="62386" marB="623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latin typeface="Gotham Bold" pitchFamily="50" charset="0"/>
                        </a:rPr>
                        <a:t>8.8%</a:t>
                      </a:r>
                    </a:p>
                  </a:txBody>
                  <a:tcPr marL="62386" marR="62386" marT="62386" marB="623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0698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0" dirty="0">
                          <a:solidFill>
                            <a:schemeClr val="bg1"/>
                          </a:solidFill>
                          <a:effectLst/>
                          <a:latin typeface="Gotham Bold" pitchFamily="50" charset="0"/>
                          <a:ea typeface="Times New Roman"/>
                          <a:cs typeface="Arial"/>
                        </a:rPr>
                        <a:t>COMPARED TO 2019</a:t>
                      </a:r>
                    </a:p>
                  </a:txBody>
                  <a:tcPr marL="62386" marR="62386" marT="62386" marB="623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  <a:latin typeface="Gotham Bold" pitchFamily="50" charset="0"/>
                        </a:rPr>
                        <a:t>+1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Gotham Bold" pitchFamily="50" charset="0"/>
                        <a:ea typeface="Times New Roman"/>
                        <a:cs typeface="Arial"/>
                      </a:endParaRPr>
                    </a:p>
                  </a:txBody>
                  <a:tcPr marL="62386" marR="62386" marT="62386" marB="623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  <a:latin typeface="Gotham Bold" pitchFamily="50" charset="0"/>
                          <a:ea typeface="Times New Roman"/>
                          <a:cs typeface="Arial"/>
                        </a:rPr>
                        <a:t>+209,131</a:t>
                      </a:r>
                    </a:p>
                  </a:txBody>
                  <a:tcPr marL="62386" marR="62386" marT="62386" marB="623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  <a:latin typeface="Gotham Bold" pitchFamily="50" charset="0"/>
                        </a:rPr>
                        <a:t>+158,899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Gotham Bold" pitchFamily="50" charset="0"/>
                        <a:ea typeface="Times New Roman"/>
                        <a:cs typeface="Arial"/>
                      </a:endParaRPr>
                    </a:p>
                  </a:txBody>
                  <a:tcPr marL="62386" marR="62386" marT="62386" marB="623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  <a:latin typeface="Gotham Bold" pitchFamily="50" charset="0"/>
                        </a:rPr>
                        <a:t>+0.3%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Gotham Bold" pitchFamily="50" charset="0"/>
                        <a:ea typeface="Times New Roman"/>
                        <a:cs typeface="Arial"/>
                      </a:endParaRPr>
                    </a:p>
                  </a:txBody>
                  <a:tcPr marL="62386" marR="62386" marT="62386" marB="623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effectLst/>
                          <a:latin typeface="Gotham Bold" pitchFamily="50" charset="0"/>
                        </a:rPr>
                        <a:t>+622,475</a:t>
                      </a:r>
                      <a:endParaRPr lang="en-GB" sz="1200" dirty="0">
                        <a:solidFill>
                          <a:schemeClr val="bg1"/>
                        </a:solidFill>
                        <a:effectLst/>
                        <a:latin typeface="Gotham Bold" pitchFamily="50" charset="0"/>
                        <a:ea typeface="Times New Roman"/>
                        <a:cs typeface="Arial"/>
                      </a:endParaRPr>
                    </a:p>
                  </a:txBody>
                  <a:tcPr marL="62386" marR="62386" marT="62386" marB="623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1"/>
                          </a:solidFill>
                          <a:latin typeface="Gotham Bold" pitchFamily="50" charset="0"/>
                        </a:rPr>
                        <a:t>+1.4%</a:t>
                      </a:r>
                    </a:p>
                  </a:txBody>
                  <a:tcPr marL="62386" marR="62386" marT="62386" marB="62386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1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60D034B9-739C-4AAE-91E1-CE8CAAFA3768}"/>
              </a:ext>
            </a:extLst>
          </p:cNvPr>
          <p:cNvSpPr txBox="1"/>
          <p:nvPr/>
        </p:nvSpPr>
        <p:spPr>
          <a:xfrm>
            <a:off x="523315" y="1877421"/>
            <a:ext cx="25453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50" charset="0"/>
              </a:rPr>
              <a:t>Total Retail GLA:</a:t>
            </a:r>
          </a:p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42.6 MM SF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CC0E5B-5B90-4EFD-8E39-1103525214B1}"/>
              </a:ext>
            </a:extLst>
          </p:cNvPr>
          <p:cNvSpPr txBox="1"/>
          <p:nvPr/>
        </p:nvSpPr>
        <p:spPr>
          <a:xfrm>
            <a:off x="3496114" y="1873587"/>
            <a:ext cx="25453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50" charset="0"/>
              </a:rPr>
              <a:t>Occupied Space:</a:t>
            </a:r>
          </a:p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38.9 MM SF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CCCDCA-BA66-4B03-91E0-13A4576C16FF}"/>
              </a:ext>
            </a:extLst>
          </p:cNvPr>
          <p:cNvSpPr txBox="1"/>
          <p:nvPr/>
        </p:nvSpPr>
        <p:spPr>
          <a:xfrm>
            <a:off x="6273890" y="1873587"/>
            <a:ext cx="25453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50" charset="0"/>
              </a:rPr>
              <a:t>Vacant Space:</a:t>
            </a:r>
          </a:p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3.7 MM SF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353BC5-D29D-4F98-9856-723638E443CB}"/>
              </a:ext>
            </a:extLst>
          </p:cNvPr>
          <p:cNvSpPr txBox="1"/>
          <p:nvPr/>
        </p:nvSpPr>
        <p:spPr>
          <a:xfrm>
            <a:off x="9099795" y="1877422"/>
            <a:ext cx="25453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Medium" pitchFamily="50" charset="0"/>
              </a:rPr>
              <a:t>Vacancy Rate:</a:t>
            </a:r>
          </a:p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8.8%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B683F13-763D-4B2B-BE32-29DA14759B17}"/>
              </a:ext>
            </a:extLst>
          </p:cNvPr>
          <p:cNvCxnSpPr>
            <a:cxnSpLocks/>
          </p:cNvCxnSpPr>
          <p:nvPr/>
        </p:nvCxnSpPr>
        <p:spPr>
          <a:xfrm>
            <a:off x="740212" y="2228925"/>
            <a:ext cx="2111601" cy="0"/>
          </a:xfrm>
          <a:prstGeom prst="line">
            <a:avLst/>
          </a:prstGeom>
          <a:ln w="28575">
            <a:solidFill>
              <a:srgbClr val="0091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B0F5416-C64B-41E2-83CA-BF9819277EFD}"/>
              </a:ext>
            </a:extLst>
          </p:cNvPr>
          <p:cNvCxnSpPr>
            <a:cxnSpLocks/>
          </p:cNvCxnSpPr>
          <p:nvPr/>
        </p:nvCxnSpPr>
        <p:spPr>
          <a:xfrm>
            <a:off x="3713011" y="2227831"/>
            <a:ext cx="2111601" cy="0"/>
          </a:xfrm>
          <a:prstGeom prst="line">
            <a:avLst/>
          </a:prstGeom>
          <a:ln w="28575">
            <a:solidFill>
              <a:srgbClr val="0091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5A272F1-93F8-4056-8ED8-B9B5A020F692}"/>
              </a:ext>
            </a:extLst>
          </p:cNvPr>
          <p:cNvCxnSpPr>
            <a:cxnSpLocks/>
          </p:cNvCxnSpPr>
          <p:nvPr/>
        </p:nvCxnSpPr>
        <p:spPr>
          <a:xfrm>
            <a:off x="6472961" y="2238875"/>
            <a:ext cx="2111601" cy="0"/>
          </a:xfrm>
          <a:prstGeom prst="line">
            <a:avLst/>
          </a:prstGeom>
          <a:ln w="28575">
            <a:solidFill>
              <a:srgbClr val="0091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F643373-5AB7-4641-9BFA-1728EAE0D0F4}"/>
              </a:ext>
            </a:extLst>
          </p:cNvPr>
          <p:cNvCxnSpPr>
            <a:cxnSpLocks/>
          </p:cNvCxnSpPr>
          <p:nvPr/>
        </p:nvCxnSpPr>
        <p:spPr>
          <a:xfrm>
            <a:off x="9316692" y="2248677"/>
            <a:ext cx="2111601" cy="0"/>
          </a:xfrm>
          <a:prstGeom prst="line">
            <a:avLst/>
          </a:prstGeom>
          <a:ln w="28575">
            <a:solidFill>
              <a:srgbClr val="0091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2083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153365D5-BBCA-4D15-B0AE-D86FAA606194}"/>
              </a:ext>
            </a:extLst>
          </p:cNvPr>
          <p:cNvGrpSpPr/>
          <p:nvPr/>
        </p:nvGrpSpPr>
        <p:grpSpPr>
          <a:xfrm>
            <a:off x="9388117" y="1948985"/>
            <a:ext cx="1977601" cy="1977601"/>
            <a:chOff x="4726782" y="2744788"/>
            <a:chExt cx="850900" cy="850900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57B5B706-413A-4043-9234-4901F1B99F1C}"/>
                </a:ext>
              </a:extLst>
            </p:cNvPr>
            <p:cNvGrpSpPr/>
            <p:nvPr/>
          </p:nvGrpSpPr>
          <p:grpSpPr>
            <a:xfrm>
              <a:off x="4726782" y="2744788"/>
              <a:ext cx="850900" cy="850900"/>
              <a:chOff x="4726782" y="2744788"/>
              <a:chExt cx="850900" cy="850900"/>
            </a:xfrm>
          </p:grpSpPr>
          <p:sp>
            <p:nvSpPr>
              <p:cNvPr id="77" name="Oval 153">
                <a:extLst>
                  <a:ext uri="{FF2B5EF4-FFF2-40B4-BE49-F238E27FC236}">
                    <a16:creationId xmlns:a16="http://schemas.microsoft.com/office/drawing/2014/main" id="{C0024E54-A2A1-4927-B2BA-171F951DE1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6782" y="2744788"/>
                <a:ext cx="850900" cy="850900"/>
              </a:xfrm>
              <a:prstGeom prst="ellipse">
                <a:avLst/>
              </a:prstGeom>
              <a:solidFill>
                <a:srgbClr val="0091B3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8" name="Freeform 154">
                <a:extLst>
                  <a:ext uri="{FF2B5EF4-FFF2-40B4-BE49-F238E27FC236}">
                    <a16:creationId xmlns:a16="http://schemas.microsoft.com/office/drawing/2014/main" id="{BB9A74DD-6291-4EFA-A31B-C45AD090F81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56945" y="2774951"/>
                <a:ext cx="790575" cy="788988"/>
              </a:xfrm>
              <a:custGeom>
                <a:avLst/>
                <a:gdLst/>
                <a:ahLst/>
                <a:cxnLst>
                  <a:cxn ang="0">
                    <a:pos x="104" y="208"/>
                  </a:cxn>
                  <a:cxn ang="0">
                    <a:pos x="0" y="104"/>
                  </a:cxn>
                  <a:cxn ang="0">
                    <a:pos x="104" y="0"/>
                  </a:cxn>
                  <a:cxn ang="0">
                    <a:pos x="208" y="104"/>
                  </a:cxn>
                  <a:cxn ang="0">
                    <a:pos x="104" y="208"/>
                  </a:cxn>
                  <a:cxn ang="0">
                    <a:pos x="104" y="5"/>
                  </a:cxn>
                  <a:cxn ang="0">
                    <a:pos x="5" y="104"/>
                  </a:cxn>
                  <a:cxn ang="0">
                    <a:pos x="104" y="203"/>
                  </a:cxn>
                  <a:cxn ang="0">
                    <a:pos x="203" y="104"/>
                  </a:cxn>
                  <a:cxn ang="0">
                    <a:pos x="104" y="5"/>
                  </a:cxn>
                </a:cxnLst>
                <a:rect l="0" t="0" r="r" b="b"/>
                <a:pathLst>
                  <a:path w="208" h="208">
                    <a:moveTo>
                      <a:pt x="104" y="208"/>
                    </a:moveTo>
                    <a:cubicBezTo>
                      <a:pt x="47" y="208"/>
                      <a:pt x="0" y="162"/>
                      <a:pt x="0" y="104"/>
                    </a:cubicBezTo>
                    <a:cubicBezTo>
                      <a:pt x="0" y="47"/>
                      <a:pt x="47" y="0"/>
                      <a:pt x="104" y="0"/>
                    </a:cubicBezTo>
                    <a:cubicBezTo>
                      <a:pt x="161" y="0"/>
                      <a:pt x="208" y="47"/>
                      <a:pt x="208" y="104"/>
                    </a:cubicBezTo>
                    <a:cubicBezTo>
                      <a:pt x="208" y="162"/>
                      <a:pt x="161" y="208"/>
                      <a:pt x="104" y="208"/>
                    </a:cubicBezTo>
                    <a:close/>
                    <a:moveTo>
                      <a:pt x="104" y="5"/>
                    </a:moveTo>
                    <a:cubicBezTo>
                      <a:pt x="49" y="5"/>
                      <a:pt x="5" y="50"/>
                      <a:pt x="5" y="104"/>
                    </a:cubicBezTo>
                    <a:cubicBezTo>
                      <a:pt x="5" y="159"/>
                      <a:pt x="49" y="203"/>
                      <a:pt x="104" y="203"/>
                    </a:cubicBezTo>
                    <a:cubicBezTo>
                      <a:pt x="158" y="203"/>
                      <a:pt x="203" y="159"/>
                      <a:pt x="203" y="104"/>
                    </a:cubicBezTo>
                    <a:cubicBezTo>
                      <a:pt x="203" y="50"/>
                      <a:pt x="158" y="5"/>
                      <a:pt x="104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155">
                <a:extLst>
                  <a:ext uri="{FF2B5EF4-FFF2-40B4-BE49-F238E27FC236}">
                    <a16:creationId xmlns:a16="http://schemas.microsoft.com/office/drawing/2014/main" id="{5F3C2C9B-4402-4747-92C2-91730DD222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85545" y="3151188"/>
                <a:ext cx="330200" cy="287338"/>
              </a:xfrm>
              <a:custGeom>
                <a:avLst/>
                <a:gdLst/>
                <a:ahLst/>
                <a:cxnLst>
                  <a:cxn ang="0">
                    <a:pos x="55" y="76"/>
                  </a:cxn>
                  <a:cxn ang="0">
                    <a:pos x="30" y="76"/>
                  </a:cxn>
                  <a:cxn ang="0">
                    <a:pos x="29" y="74"/>
                  </a:cxn>
                  <a:cxn ang="0">
                    <a:pos x="29" y="61"/>
                  </a:cxn>
                  <a:cxn ang="0">
                    <a:pos x="1" y="52"/>
                  </a:cxn>
                  <a:cxn ang="0">
                    <a:pos x="1" y="50"/>
                  </a:cxn>
                  <a:cxn ang="0">
                    <a:pos x="8" y="22"/>
                  </a:cxn>
                  <a:cxn ang="0">
                    <a:pos x="9" y="21"/>
                  </a:cxn>
                  <a:cxn ang="0">
                    <a:pos x="11" y="21"/>
                  </a:cxn>
                  <a:cxn ang="0">
                    <a:pos x="38" y="31"/>
                  </a:cxn>
                  <a:cxn ang="0">
                    <a:pos x="47" y="29"/>
                  </a:cxn>
                  <a:cxn ang="0">
                    <a:pos x="49" y="26"/>
                  </a:cxn>
                  <a:cxn ang="0">
                    <a:pos x="39" y="19"/>
                  </a:cxn>
                  <a:cxn ang="0">
                    <a:pos x="38" y="17"/>
                  </a:cxn>
                  <a:cxn ang="0">
                    <a:pos x="40" y="16"/>
                  </a:cxn>
                  <a:cxn ang="0">
                    <a:pos x="56" y="15"/>
                  </a:cxn>
                  <a:cxn ang="0">
                    <a:pos x="59" y="2"/>
                  </a:cxn>
                  <a:cxn ang="0">
                    <a:pos x="60" y="0"/>
                  </a:cxn>
                  <a:cxn ang="0">
                    <a:pos x="62" y="1"/>
                  </a:cxn>
                  <a:cxn ang="0">
                    <a:pos x="72" y="9"/>
                  </a:cxn>
                  <a:cxn ang="0">
                    <a:pos x="79" y="9"/>
                  </a:cxn>
                  <a:cxn ang="0">
                    <a:pos x="80" y="10"/>
                  </a:cxn>
                  <a:cxn ang="0">
                    <a:pos x="85" y="16"/>
                  </a:cxn>
                  <a:cxn ang="0">
                    <a:pos x="86" y="17"/>
                  </a:cxn>
                  <a:cxn ang="0">
                    <a:pos x="81" y="44"/>
                  </a:cxn>
                  <a:cxn ang="0">
                    <a:pos x="57" y="59"/>
                  </a:cxn>
                  <a:cxn ang="0">
                    <a:pos x="57" y="74"/>
                  </a:cxn>
                  <a:cxn ang="0">
                    <a:pos x="55" y="76"/>
                  </a:cxn>
                  <a:cxn ang="0">
                    <a:pos x="32" y="72"/>
                  </a:cxn>
                  <a:cxn ang="0">
                    <a:pos x="53" y="72"/>
                  </a:cxn>
                  <a:cxn ang="0">
                    <a:pos x="53" y="57"/>
                  </a:cxn>
                  <a:cxn ang="0">
                    <a:pos x="54" y="55"/>
                  </a:cxn>
                  <a:cxn ang="0">
                    <a:pos x="77" y="42"/>
                  </a:cxn>
                  <a:cxn ang="0">
                    <a:pos x="78" y="41"/>
                  </a:cxn>
                  <a:cxn ang="0">
                    <a:pos x="82" y="17"/>
                  </a:cxn>
                  <a:cxn ang="0">
                    <a:pos x="78" y="13"/>
                  </a:cxn>
                  <a:cxn ang="0">
                    <a:pos x="72" y="13"/>
                  </a:cxn>
                  <a:cxn ang="0">
                    <a:pos x="70" y="12"/>
                  </a:cxn>
                  <a:cxn ang="0">
                    <a:pos x="62" y="5"/>
                  </a:cxn>
                  <a:cxn ang="0">
                    <a:pos x="59" y="17"/>
                  </a:cxn>
                  <a:cxn ang="0">
                    <a:pos x="57" y="19"/>
                  </a:cxn>
                  <a:cxn ang="0">
                    <a:pos x="47" y="19"/>
                  </a:cxn>
                  <a:cxn ang="0">
                    <a:pos x="52" y="25"/>
                  </a:cxn>
                  <a:cxn ang="0">
                    <a:pos x="50" y="32"/>
                  </a:cxn>
                  <a:cxn ang="0">
                    <a:pos x="49" y="32"/>
                  </a:cxn>
                  <a:cxn ang="0">
                    <a:pos x="38" y="35"/>
                  </a:cxn>
                  <a:cxn ang="0">
                    <a:pos x="11" y="26"/>
                  </a:cxn>
                  <a:cxn ang="0">
                    <a:pos x="5" y="50"/>
                  </a:cxn>
                  <a:cxn ang="0">
                    <a:pos x="31" y="58"/>
                  </a:cxn>
                  <a:cxn ang="0">
                    <a:pos x="32" y="60"/>
                  </a:cxn>
                  <a:cxn ang="0">
                    <a:pos x="32" y="72"/>
                  </a:cxn>
                </a:cxnLst>
                <a:rect l="0" t="0" r="r" b="b"/>
                <a:pathLst>
                  <a:path w="87" h="76">
                    <a:moveTo>
                      <a:pt x="55" y="76"/>
                    </a:moveTo>
                    <a:cubicBezTo>
                      <a:pt x="30" y="76"/>
                      <a:pt x="30" y="76"/>
                      <a:pt x="30" y="76"/>
                    </a:cubicBezTo>
                    <a:cubicBezTo>
                      <a:pt x="29" y="76"/>
                      <a:pt x="29" y="75"/>
                      <a:pt x="29" y="74"/>
                    </a:cubicBezTo>
                    <a:cubicBezTo>
                      <a:pt x="29" y="61"/>
                      <a:pt x="29" y="61"/>
                      <a:pt x="29" y="61"/>
                    </a:cubicBezTo>
                    <a:cubicBezTo>
                      <a:pt x="9" y="58"/>
                      <a:pt x="2" y="52"/>
                      <a:pt x="1" y="52"/>
                    </a:cubicBezTo>
                    <a:cubicBezTo>
                      <a:pt x="1" y="51"/>
                      <a:pt x="0" y="51"/>
                      <a:pt x="1" y="50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1"/>
                      <a:pt x="9" y="21"/>
                    </a:cubicBezTo>
                    <a:cubicBezTo>
                      <a:pt x="10" y="21"/>
                      <a:pt x="10" y="21"/>
                      <a:pt x="11" y="21"/>
                    </a:cubicBezTo>
                    <a:cubicBezTo>
                      <a:pt x="23" y="29"/>
                      <a:pt x="32" y="31"/>
                      <a:pt x="38" y="31"/>
                    </a:cubicBezTo>
                    <a:cubicBezTo>
                      <a:pt x="43" y="31"/>
                      <a:pt x="47" y="29"/>
                      <a:pt x="47" y="29"/>
                    </a:cubicBezTo>
                    <a:cubicBezTo>
                      <a:pt x="49" y="27"/>
                      <a:pt x="49" y="26"/>
                      <a:pt x="49" y="26"/>
                    </a:cubicBezTo>
                    <a:cubicBezTo>
                      <a:pt x="48" y="23"/>
                      <a:pt x="43" y="20"/>
                      <a:pt x="39" y="19"/>
                    </a:cubicBezTo>
                    <a:cubicBezTo>
                      <a:pt x="39" y="19"/>
                      <a:pt x="38" y="18"/>
                      <a:pt x="38" y="17"/>
                    </a:cubicBezTo>
                    <a:cubicBezTo>
                      <a:pt x="38" y="16"/>
                      <a:pt x="39" y="16"/>
                      <a:pt x="40" y="16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59" y="1"/>
                      <a:pt x="60" y="1"/>
                      <a:pt x="60" y="0"/>
                    </a:cubicBezTo>
                    <a:cubicBezTo>
                      <a:pt x="61" y="0"/>
                      <a:pt x="61" y="0"/>
                      <a:pt x="62" y="1"/>
                    </a:cubicBezTo>
                    <a:cubicBezTo>
                      <a:pt x="72" y="9"/>
                      <a:pt x="72" y="9"/>
                      <a:pt x="72" y="9"/>
                    </a:cubicBezTo>
                    <a:cubicBezTo>
                      <a:pt x="79" y="9"/>
                      <a:pt x="79" y="9"/>
                      <a:pt x="79" y="9"/>
                    </a:cubicBezTo>
                    <a:cubicBezTo>
                      <a:pt x="79" y="9"/>
                      <a:pt x="80" y="9"/>
                      <a:pt x="80" y="10"/>
                    </a:cubicBezTo>
                    <a:cubicBezTo>
                      <a:pt x="85" y="16"/>
                      <a:pt x="85" y="16"/>
                      <a:pt x="85" y="16"/>
                    </a:cubicBezTo>
                    <a:cubicBezTo>
                      <a:pt x="85" y="16"/>
                      <a:pt x="86" y="16"/>
                      <a:pt x="86" y="17"/>
                    </a:cubicBezTo>
                    <a:cubicBezTo>
                      <a:pt x="87" y="34"/>
                      <a:pt x="81" y="42"/>
                      <a:pt x="81" y="44"/>
                    </a:cubicBezTo>
                    <a:cubicBezTo>
                      <a:pt x="74" y="54"/>
                      <a:pt x="61" y="58"/>
                      <a:pt x="57" y="59"/>
                    </a:cubicBezTo>
                    <a:cubicBezTo>
                      <a:pt x="57" y="74"/>
                      <a:pt x="57" y="74"/>
                      <a:pt x="57" y="74"/>
                    </a:cubicBezTo>
                    <a:cubicBezTo>
                      <a:pt x="57" y="75"/>
                      <a:pt x="56" y="76"/>
                      <a:pt x="55" y="76"/>
                    </a:cubicBezTo>
                    <a:close/>
                    <a:moveTo>
                      <a:pt x="32" y="72"/>
                    </a:moveTo>
                    <a:cubicBezTo>
                      <a:pt x="53" y="72"/>
                      <a:pt x="53" y="72"/>
                      <a:pt x="53" y="72"/>
                    </a:cubicBezTo>
                    <a:cubicBezTo>
                      <a:pt x="53" y="57"/>
                      <a:pt x="53" y="57"/>
                      <a:pt x="53" y="57"/>
                    </a:cubicBezTo>
                    <a:cubicBezTo>
                      <a:pt x="53" y="56"/>
                      <a:pt x="54" y="56"/>
                      <a:pt x="54" y="55"/>
                    </a:cubicBezTo>
                    <a:cubicBezTo>
                      <a:pt x="55" y="55"/>
                      <a:pt x="71" y="53"/>
                      <a:pt x="77" y="42"/>
                    </a:cubicBezTo>
                    <a:cubicBezTo>
                      <a:pt x="77" y="41"/>
                      <a:pt x="78" y="41"/>
                      <a:pt x="78" y="41"/>
                    </a:cubicBezTo>
                    <a:cubicBezTo>
                      <a:pt x="78" y="41"/>
                      <a:pt x="83" y="34"/>
                      <a:pt x="82" y="17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71" y="13"/>
                      <a:pt x="71" y="12"/>
                      <a:pt x="70" y="12"/>
                    </a:cubicBezTo>
                    <a:cubicBezTo>
                      <a:pt x="62" y="5"/>
                      <a:pt x="62" y="5"/>
                      <a:pt x="62" y="5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8"/>
                      <a:pt x="58" y="19"/>
                      <a:pt x="57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50" y="20"/>
                      <a:pt x="52" y="22"/>
                      <a:pt x="52" y="25"/>
                    </a:cubicBezTo>
                    <a:cubicBezTo>
                      <a:pt x="53" y="26"/>
                      <a:pt x="53" y="29"/>
                      <a:pt x="50" y="32"/>
                    </a:cubicBezTo>
                    <a:cubicBezTo>
                      <a:pt x="50" y="32"/>
                      <a:pt x="50" y="32"/>
                      <a:pt x="49" y="32"/>
                    </a:cubicBezTo>
                    <a:cubicBezTo>
                      <a:pt x="49" y="32"/>
                      <a:pt x="45" y="35"/>
                      <a:pt x="38" y="35"/>
                    </a:cubicBezTo>
                    <a:cubicBezTo>
                      <a:pt x="30" y="35"/>
                      <a:pt x="21" y="32"/>
                      <a:pt x="11" y="26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7" y="51"/>
                      <a:pt x="15" y="56"/>
                      <a:pt x="31" y="58"/>
                    </a:cubicBezTo>
                    <a:cubicBezTo>
                      <a:pt x="32" y="58"/>
                      <a:pt x="32" y="59"/>
                      <a:pt x="32" y="60"/>
                    </a:cubicBezTo>
                    <a:lnTo>
                      <a:pt x="32" y="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6" name="Freeform 156">
              <a:extLst>
                <a:ext uri="{FF2B5EF4-FFF2-40B4-BE49-F238E27FC236}">
                  <a16:creationId xmlns:a16="http://schemas.microsoft.com/office/drawing/2014/main" id="{48FD62A6-D8D1-44FA-9E8D-73CB01541A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7607" y="2892426"/>
              <a:ext cx="322263" cy="266700"/>
            </a:xfrm>
            <a:custGeom>
              <a:avLst/>
              <a:gdLst/>
              <a:ahLst/>
              <a:cxnLst>
                <a:cxn ang="0">
                  <a:pos x="23" y="70"/>
                </a:cxn>
                <a:cxn ang="0">
                  <a:pos x="23" y="70"/>
                </a:cxn>
                <a:cxn ang="0">
                  <a:pos x="9" y="66"/>
                </a:cxn>
                <a:cxn ang="0">
                  <a:pos x="8" y="65"/>
                </a:cxn>
                <a:cxn ang="0">
                  <a:pos x="10" y="32"/>
                </a:cxn>
                <a:cxn ang="0">
                  <a:pos x="32" y="16"/>
                </a:cxn>
                <a:cxn ang="0">
                  <a:pos x="32" y="2"/>
                </a:cxn>
                <a:cxn ang="0">
                  <a:pos x="34" y="0"/>
                </a:cxn>
                <a:cxn ang="0">
                  <a:pos x="59" y="0"/>
                </a:cxn>
                <a:cxn ang="0">
                  <a:pos x="60" y="2"/>
                </a:cxn>
                <a:cxn ang="0">
                  <a:pos x="60" y="14"/>
                </a:cxn>
                <a:cxn ang="0">
                  <a:pos x="84" y="22"/>
                </a:cxn>
                <a:cxn ang="0">
                  <a:pos x="84" y="24"/>
                </a:cxn>
                <a:cxn ang="0">
                  <a:pos x="78" y="51"/>
                </a:cxn>
                <a:cxn ang="0">
                  <a:pos x="76" y="52"/>
                </a:cxn>
                <a:cxn ang="0">
                  <a:pos x="75" y="52"/>
                </a:cxn>
                <a:cxn ang="0">
                  <a:pos x="49" y="44"/>
                </a:cxn>
                <a:cxn ang="0">
                  <a:pos x="48" y="44"/>
                </a:cxn>
                <a:cxn ang="0">
                  <a:pos x="48" y="44"/>
                </a:cxn>
                <a:cxn ang="0">
                  <a:pos x="48" y="44"/>
                </a:cxn>
                <a:cxn ang="0">
                  <a:pos x="41" y="47"/>
                </a:cxn>
                <a:cxn ang="0">
                  <a:pos x="41" y="47"/>
                </a:cxn>
                <a:cxn ang="0">
                  <a:pos x="43" y="49"/>
                </a:cxn>
                <a:cxn ang="0">
                  <a:pos x="44" y="51"/>
                </a:cxn>
                <a:cxn ang="0">
                  <a:pos x="41" y="65"/>
                </a:cxn>
                <a:cxn ang="0">
                  <a:pos x="40" y="67"/>
                </a:cxn>
                <a:cxn ang="0">
                  <a:pos x="38" y="66"/>
                </a:cxn>
                <a:cxn ang="0">
                  <a:pos x="27" y="59"/>
                </a:cxn>
                <a:cxn ang="0">
                  <a:pos x="25" y="69"/>
                </a:cxn>
                <a:cxn ang="0">
                  <a:pos x="24" y="70"/>
                </a:cxn>
                <a:cxn ang="0">
                  <a:pos x="23" y="70"/>
                </a:cxn>
                <a:cxn ang="0">
                  <a:pos x="11" y="63"/>
                </a:cxn>
                <a:cxn ang="0">
                  <a:pos x="22" y="66"/>
                </a:cxn>
                <a:cxn ang="0">
                  <a:pos x="24" y="56"/>
                </a:cxn>
                <a:cxn ang="0">
                  <a:pos x="25" y="55"/>
                </a:cxn>
                <a:cxn ang="0">
                  <a:pos x="27" y="55"/>
                </a:cxn>
                <a:cxn ang="0">
                  <a:pos x="38" y="62"/>
                </a:cxn>
                <a:cxn ang="0">
                  <a:pos x="40" y="52"/>
                </a:cxn>
                <a:cxn ang="0">
                  <a:pos x="38" y="46"/>
                </a:cxn>
                <a:cxn ang="0">
                  <a:pos x="48" y="40"/>
                </a:cxn>
                <a:cxn ang="0">
                  <a:pos x="48" y="40"/>
                </a:cxn>
                <a:cxn ang="0">
                  <a:pos x="49" y="40"/>
                </a:cxn>
                <a:cxn ang="0">
                  <a:pos x="75" y="48"/>
                </a:cxn>
                <a:cxn ang="0">
                  <a:pos x="80" y="25"/>
                </a:cxn>
                <a:cxn ang="0">
                  <a:pos x="59" y="18"/>
                </a:cxn>
                <a:cxn ang="0">
                  <a:pos x="57" y="16"/>
                </a:cxn>
                <a:cxn ang="0">
                  <a:pos x="57" y="4"/>
                </a:cxn>
                <a:cxn ang="0">
                  <a:pos x="36" y="4"/>
                </a:cxn>
                <a:cxn ang="0">
                  <a:pos x="36" y="17"/>
                </a:cxn>
                <a:cxn ang="0">
                  <a:pos x="34" y="19"/>
                </a:cxn>
                <a:cxn ang="0">
                  <a:pos x="13" y="34"/>
                </a:cxn>
                <a:cxn ang="0">
                  <a:pos x="13" y="34"/>
                </a:cxn>
                <a:cxn ang="0">
                  <a:pos x="11" y="63"/>
                </a:cxn>
              </a:cxnLst>
              <a:rect l="0" t="0" r="r" b="b"/>
              <a:pathLst>
                <a:path w="85" h="70">
                  <a:moveTo>
                    <a:pt x="23" y="70"/>
                  </a:moveTo>
                  <a:cubicBezTo>
                    <a:pt x="23" y="70"/>
                    <a:pt x="23" y="70"/>
                    <a:pt x="23" y="70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8" y="66"/>
                    <a:pt x="8" y="66"/>
                    <a:pt x="8" y="65"/>
                  </a:cubicBezTo>
                  <a:cubicBezTo>
                    <a:pt x="0" y="48"/>
                    <a:pt x="9" y="33"/>
                    <a:pt x="10" y="32"/>
                  </a:cubicBezTo>
                  <a:cubicBezTo>
                    <a:pt x="15" y="23"/>
                    <a:pt x="28" y="18"/>
                    <a:pt x="32" y="16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1"/>
                    <a:pt x="33" y="0"/>
                    <a:pt x="34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0" y="0"/>
                    <a:pt x="60" y="1"/>
                    <a:pt x="60" y="2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73" y="15"/>
                    <a:pt x="83" y="22"/>
                    <a:pt x="84" y="22"/>
                  </a:cubicBezTo>
                  <a:cubicBezTo>
                    <a:pt x="84" y="23"/>
                    <a:pt x="85" y="24"/>
                    <a:pt x="84" y="24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77" y="52"/>
                    <a:pt x="77" y="52"/>
                    <a:pt x="76" y="52"/>
                  </a:cubicBezTo>
                  <a:cubicBezTo>
                    <a:pt x="76" y="53"/>
                    <a:pt x="75" y="53"/>
                    <a:pt x="75" y="52"/>
                  </a:cubicBezTo>
                  <a:cubicBezTo>
                    <a:pt x="62" y="44"/>
                    <a:pt x="51" y="44"/>
                    <a:pt x="49" y="44"/>
                  </a:cubicBezTo>
                  <a:cubicBezTo>
                    <a:pt x="48" y="44"/>
                    <a:pt x="48" y="44"/>
                    <a:pt x="48" y="44"/>
                  </a:cubicBezTo>
                  <a:cubicBezTo>
                    <a:pt x="48" y="44"/>
                    <a:pt x="48" y="44"/>
                    <a:pt x="48" y="44"/>
                  </a:cubicBezTo>
                  <a:cubicBezTo>
                    <a:pt x="48" y="44"/>
                    <a:pt x="48" y="44"/>
                    <a:pt x="48" y="44"/>
                  </a:cubicBezTo>
                  <a:cubicBezTo>
                    <a:pt x="42" y="44"/>
                    <a:pt x="41" y="47"/>
                    <a:pt x="41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48"/>
                    <a:pt x="43" y="49"/>
                    <a:pt x="43" y="49"/>
                  </a:cubicBezTo>
                  <a:cubicBezTo>
                    <a:pt x="44" y="50"/>
                    <a:pt x="44" y="51"/>
                    <a:pt x="44" y="51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1" y="66"/>
                    <a:pt x="41" y="66"/>
                    <a:pt x="40" y="67"/>
                  </a:cubicBezTo>
                  <a:cubicBezTo>
                    <a:pt x="39" y="67"/>
                    <a:pt x="39" y="67"/>
                    <a:pt x="38" y="66"/>
                  </a:cubicBezTo>
                  <a:cubicBezTo>
                    <a:pt x="27" y="59"/>
                    <a:pt x="27" y="59"/>
                    <a:pt x="27" y="59"/>
                  </a:cubicBezTo>
                  <a:cubicBezTo>
                    <a:pt x="25" y="69"/>
                    <a:pt x="25" y="69"/>
                    <a:pt x="25" y="69"/>
                  </a:cubicBezTo>
                  <a:cubicBezTo>
                    <a:pt x="25" y="69"/>
                    <a:pt x="24" y="70"/>
                    <a:pt x="24" y="70"/>
                  </a:cubicBezTo>
                  <a:cubicBezTo>
                    <a:pt x="24" y="70"/>
                    <a:pt x="23" y="70"/>
                    <a:pt x="23" y="70"/>
                  </a:cubicBezTo>
                  <a:close/>
                  <a:moveTo>
                    <a:pt x="11" y="63"/>
                  </a:moveTo>
                  <a:cubicBezTo>
                    <a:pt x="22" y="66"/>
                    <a:pt x="22" y="66"/>
                    <a:pt x="22" y="66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24" y="55"/>
                    <a:pt x="24" y="55"/>
                    <a:pt x="25" y="55"/>
                  </a:cubicBezTo>
                  <a:cubicBezTo>
                    <a:pt x="25" y="54"/>
                    <a:pt x="26" y="55"/>
                    <a:pt x="27" y="55"/>
                  </a:cubicBezTo>
                  <a:cubicBezTo>
                    <a:pt x="38" y="62"/>
                    <a:pt x="38" y="62"/>
                    <a:pt x="38" y="6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39" y="51"/>
                    <a:pt x="37" y="49"/>
                    <a:pt x="38" y="46"/>
                  </a:cubicBezTo>
                  <a:cubicBezTo>
                    <a:pt x="38" y="45"/>
                    <a:pt x="39" y="40"/>
                    <a:pt x="48" y="40"/>
                  </a:cubicBezTo>
                  <a:cubicBezTo>
                    <a:pt x="48" y="40"/>
                    <a:pt x="48" y="40"/>
                    <a:pt x="48" y="40"/>
                  </a:cubicBezTo>
                  <a:cubicBezTo>
                    <a:pt x="48" y="40"/>
                    <a:pt x="48" y="40"/>
                    <a:pt x="49" y="40"/>
                  </a:cubicBezTo>
                  <a:cubicBezTo>
                    <a:pt x="52" y="40"/>
                    <a:pt x="62" y="41"/>
                    <a:pt x="75" y="48"/>
                  </a:cubicBezTo>
                  <a:cubicBezTo>
                    <a:pt x="80" y="25"/>
                    <a:pt x="80" y="25"/>
                    <a:pt x="80" y="25"/>
                  </a:cubicBezTo>
                  <a:cubicBezTo>
                    <a:pt x="78" y="23"/>
                    <a:pt x="69" y="18"/>
                    <a:pt x="59" y="18"/>
                  </a:cubicBezTo>
                  <a:cubicBezTo>
                    <a:pt x="58" y="18"/>
                    <a:pt x="57" y="17"/>
                    <a:pt x="57" y="16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8"/>
                    <a:pt x="35" y="19"/>
                    <a:pt x="34" y="19"/>
                  </a:cubicBezTo>
                  <a:cubicBezTo>
                    <a:pt x="34" y="19"/>
                    <a:pt x="19" y="24"/>
                    <a:pt x="13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2" y="34"/>
                    <a:pt x="4" y="47"/>
                    <a:pt x="11" y="63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4B580FF8-C3D2-455B-8AEB-3FCD1672C7D1}"/>
              </a:ext>
            </a:extLst>
          </p:cNvPr>
          <p:cNvSpPr txBox="1">
            <a:spLocks/>
          </p:cNvSpPr>
          <p:nvPr/>
        </p:nvSpPr>
        <p:spPr>
          <a:xfrm>
            <a:off x="368041" y="-4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ld" pitchFamily="50" charset="0"/>
              </a:rPr>
              <a:t>Retail Trends </a:t>
            </a:r>
          </a:p>
        </p:txBody>
      </p:sp>
      <p:sp>
        <p:nvSpPr>
          <p:cNvPr id="33" name="Freeform 7">
            <a:extLst>
              <a:ext uri="{FF2B5EF4-FFF2-40B4-BE49-F238E27FC236}">
                <a16:creationId xmlns:a16="http://schemas.microsoft.com/office/drawing/2014/main" id="{AF0FBCA5-12A3-43BA-B70F-56C703967344}"/>
              </a:ext>
            </a:extLst>
          </p:cNvPr>
          <p:cNvSpPr>
            <a:spLocks/>
          </p:cNvSpPr>
          <p:nvPr/>
        </p:nvSpPr>
        <p:spPr bwMode="auto">
          <a:xfrm>
            <a:off x="9303732" y="0"/>
            <a:ext cx="2947573" cy="2292921"/>
          </a:xfrm>
          <a:custGeom>
            <a:avLst/>
            <a:gdLst>
              <a:gd name="T0" fmla="*/ 2041 w 2041"/>
              <a:gd name="T1" fmla="*/ 1541 h 1541"/>
              <a:gd name="T2" fmla="*/ 0 w 2041"/>
              <a:gd name="T3" fmla="*/ 0 h 1541"/>
              <a:gd name="T4" fmla="*/ 2041 w 2041"/>
              <a:gd name="T5" fmla="*/ 0 h 1541"/>
              <a:gd name="T6" fmla="*/ 2041 w 2041"/>
              <a:gd name="T7" fmla="*/ 1541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41" h="1541">
                <a:moveTo>
                  <a:pt x="2041" y="1541"/>
                </a:moveTo>
                <a:lnTo>
                  <a:pt x="0" y="0"/>
                </a:lnTo>
                <a:lnTo>
                  <a:pt x="2041" y="0"/>
                </a:lnTo>
                <a:lnTo>
                  <a:pt x="2041" y="1541"/>
                </a:ln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BDB2D68-7EF2-4236-B4B0-853706AC408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007" y="874969"/>
            <a:ext cx="2545396" cy="4982210"/>
          </a:xfrm>
          <a:prstGeom prst="rect">
            <a:avLst/>
          </a:prstGeom>
          <a:ln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CF3155A-2BEB-4678-9A3C-703CB29FC3DB}"/>
              </a:ext>
            </a:extLst>
          </p:cNvPr>
          <p:cNvSpPr txBox="1"/>
          <p:nvPr/>
        </p:nvSpPr>
        <p:spPr>
          <a:xfrm>
            <a:off x="1227611" y="4273799"/>
            <a:ext cx="15515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Big Box Closures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BCA2E3C-A21A-4061-9231-E5DEEB26640F}"/>
              </a:ext>
            </a:extLst>
          </p:cNvPr>
          <p:cNvSpPr txBox="1"/>
          <p:nvPr/>
        </p:nvSpPr>
        <p:spPr>
          <a:xfrm>
            <a:off x="6282829" y="4273800"/>
            <a:ext cx="29246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Banks &amp; Credit Unions Expanding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D5D31BE-1C24-4DED-A775-654013458DBB}"/>
              </a:ext>
            </a:extLst>
          </p:cNvPr>
          <p:cNvGrpSpPr/>
          <p:nvPr/>
        </p:nvGrpSpPr>
        <p:grpSpPr>
          <a:xfrm>
            <a:off x="6703607" y="1922566"/>
            <a:ext cx="2030438" cy="2030438"/>
            <a:chOff x="373063" y="274638"/>
            <a:chExt cx="844550" cy="844550"/>
          </a:xfrm>
        </p:grpSpPr>
        <p:sp>
          <p:nvSpPr>
            <p:cNvPr id="67" name="AutoShape 21">
              <a:extLst>
                <a:ext uri="{FF2B5EF4-FFF2-40B4-BE49-F238E27FC236}">
                  <a16:creationId xmlns:a16="http://schemas.microsoft.com/office/drawing/2014/main" id="{5DFA5294-4825-4E8C-AC78-E96CDF52756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73063" y="274638"/>
              <a:ext cx="841375" cy="8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Oval 23">
              <a:extLst>
                <a:ext uri="{FF2B5EF4-FFF2-40B4-BE49-F238E27FC236}">
                  <a16:creationId xmlns:a16="http://schemas.microsoft.com/office/drawing/2014/main" id="{A8FAB4AF-6080-4B97-91CE-1C5E8951C1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063" y="274638"/>
              <a:ext cx="844550" cy="844550"/>
            </a:xfrm>
            <a:prstGeom prst="ellipse">
              <a:avLst/>
            </a:prstGeom>
            <a:solidFill>
              <a:srgbClr val="0091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24">
              <a:extLst>
                <a:ext uri="{FF2B5EF4-FFF2-40B4-BE49-F238E27FC236}">
                  <a16:creationId xmlns:a16="http://schemas.microsoft.com/office/drawing/2014/main" id="{8460C47F-EE8B-481C-826C-47C704787D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638" y="303213"/>
              <a:ext cx="788988" cy="788988"/>
            </a:xfrm>
            <a:custGeom>
              <a:avLst/>
              <a:gdLst>
                <a:gd name="T0" fmla="*/ 97 w 194"/>
                <a:gd name="T1" fmla="*/ 5 h 194"/>
                <a:gd name="T2" fmla="*/ 189 w 194"/>
                <a:gd name="T3" fmla="*/ 97 h 194"/>
                <a:gd name="T4" fmla="*/ 97 w 194"/>
                <a:gd name="T5" fmla="*/ 189 h 194"/>
                <a:gd name="T6" fmla="*/ 5 w 194"/>
                <a:gd name="T7" fmla="*/ 97 h 194"/>
                <a:gd name="T8" fmla="*/ 97 w 194"/>
                <a:gd name="T9" fmla="*/ 5 h 194"/>
                <a:gd name="T10" fmla="*/ 97 w 194"/>
                <a:gd name="T11" fmla="*/ 0 h 194"/>
                <a:gd name="T12" fmla="*/ 0 w 194"/>
                <a:gd name="T13" fmla="*/ 97 h 194"/>
                <a:gd name="T14" fmla="*/ 97 w 194"/>
                <a:gd name="T15" fmla="*/ 194 h 194"/>
                <a:gd name="T16" fmla="*/ 194 w 194"/>
                <a:gd name="T17" fmla="*/ 97 h 194"/>
                <a:gd name="T18" fmla="*/ 97 w 194"/>
                <a:gd name="T19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4" h="194">
                  <a:moveTo>
                    <a:pt x="97" y="5"/>
                  </a:moveTo>
                  <a:cubicBezTo>
                    <a:pt x="148" y="5"/>
                    <a:pt x="189" y="46"/>
                    <a:pt x="189" y="97"/>
                  </a:cubicBezTo>
                  <a:cubicBezTo>
                    <a:pt x="189" y="148"/>
                    <a:pt x="148" y="189"/>
                    <a:pt x="97" y="189"/>
                  </a:cubicBezTo>
                  <a:cubicBezTo>
                    <a:pt x="46" y="189"/>
                    <a:pt x="5" y="148"/>
                    <a:pt x="5" y="97"/>
                  </a:cubicBezTo>
                  <a:cubicBezTo>
                    <a:pt x="5" y="46"/>
                    <a:pt x="46" y="5"/>
                    <a:pt x="97" y="5"/>
                  </a:cubicBezTo>
                  <a:moveTo>
                    <a:pt x="97" y="0"/>
                  </a:moveTo>
                  <a:cubicBezTo>
                    <a:pt x="44" y="0"/>
                    <a:pt x="0" y="44"/>
                    <a:pt x="0" y="97"/>
                  </a:cubicBezTo>
                  <a:cubicBezTo>
                    <a:pt x="0" y="150"/>
                    <a:pt x="44" y="194"/>
                    <a:pt x="97" y="194"/>
                  </a:cubicBezTo>
                  <a:cubicBezTo>
                    <a:pt x="150" y="194"/>
                    <a:pt x="194" y="150"/>
                    <a:pt x="194" y="97"/>
                  </a:cubicBezTo>
                  <a:cubicBezTo>
                    <a:pt x="194" y="44"/>
                    <a:pt x="150" y="0"/>
                    <a:pt x="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25">
              <a:extLst>
                <a:ext uri="{FF2B5EF4-FFF2-40B4-BE49-F238E27FC236}">
                  <a16:creationId xmlns:a16="http://schemas.microsoft.com/office/drawing/2014/main" id="{4E91E400-587A-40A4-8D58-4E8D59B1FE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6263" y="461963"/>
              <a:ext cx="438150" cy="438150"/>
            </a:xfrm>
            <a:custGeom>
              <a:avLst/>
              <a:gdLst>
                <a:gd name="T0" fmla="*/ 66 w 276"/>
                <a:gd name="T1" fmla="*/ 64 h 276"/>
                <a:gd name="T2" fmla="*/ 72 w 276"/>
                <a:gd name="T3" fmla="*/ 69 h 276"/>
                <a:gd name="T4" fmla="*/ 205 w 276"/>
                <a:gd name="T5" fmla="*/ 69 h 276"/>
                <a:gd name="T6" fmla="*/ 210 w 276"/>
                <a:gd name="T7" fmla="*/ 64 h 276"/>
                <a:gd name="T8" fmla="*/ 138 w 276"/>
                <a:gd name="T9" fmla="*/ 25 h 276"/>
                <a:gd name="T10" fmla="*/ 31 w 276"/>
                <a:gd name="T11" fmla="*/ 220 h 276"/>
                <a:gd name="T12" fmla="*/ 182 w 276"/>
                <a:gd name="T13" fmla="*/ 228 h 276"/>
                <a:gd name="T14" fmla="*/ 36 w 276"/>
                <a:gd name="T15" fmla="*/ 146 h 276"/>
                <a:gd name="T16" fmla="*/ 241 w 276"/>
                <a:gd name="T17" fmla="*/ 146 h 276"/>
                <a:gd name="T18" fmla="*/ 26 w 276"/>
                <a:gd name="T19" fmla="*/ 133 h 276"/>
                <a:gd name="T20" fmla="*/ 26 w 276"/>
                <a:gd name="T21" fmla="*/ 128 h 276"/>
                <a:gd name="T22" fmla="*/ 54 w 276"/>
                <a:gd name="T23" fmla="*/ 125 h 276"/>
                <a:gd name="T24" fmla="*/ 59 w 276"/>
                <a:gd name="T25" fmla="*/ 128 h 276"/>
                <a:gd name="T26" fmla="*/ 59 w 276"/>
                <a:gd name="T27" fmla="*/ 133 h 276"/>
                <a:gd name="T28" fmla="*/ 61 w 276"/>
                <a:gd name="T29" fmla="*/ 217 h 276"/>
                <a:gd name="T30" fmla="*/ 59 w 276"/>
                <a:gd name="T31" fmla="*/ 210 h 276"/>
                <a:gd name="T32" fmla="*/ 66 w 276"/>
                <a:gd name="T33" fmla="*/ 138 h 276"/>
                <a:gd name="T34" fmla="*/ 79 w 276"/>
                <a:gd name="T35" fmla="*/ 125 h 276"/>
                <a:gd name="T36" fmla="*/ 82 w 276"/>
                <a:gd name="T37" fmla="*/ 138 h 276"/>
                <a:gd name="T38" fmla="*/ 90 w 276"/>
                <a:gd name="T39" fmla="*/ 210 h 276"/>
                <a:gd name="T40" fmla="*/ 87 w 276"/>
                <a:gd name="T41" fmla="*/ 217 h 276"/>
                <a:gd name="T42" fmla="*/ 90 w 276"/>
                <a:gd name="T43" fmla="*/ 133 h 276"/>
                <a:gd name="T44" fmla="*/ 90 w 276"/>
                <a:gd name="T45" fmla="*/ 128 h 276"/>
                <a:gd name="T46" fmla="*/ 118 w 276"/>
                <a:gd name="T47" fmla="*/ 125 h 276"/>
                <a:gd name="T48" fmla="*/ 123 w 276"/>
                <a:gd name="T49" fmla="*/ 128 h 276"/>
                <a:gd name="T50" fmla="*/ 123 w 276"/>
                <a:gd name="T51" fmla="*/ 133 h 276"/>
                <a:gd name="T52" fmla="*/ 125 w 276"/>
                <a:gd name="T53" fmla="*/ 217 h 276"/>
                <a:gd name="T54" fmla="*/ 123 w 276"/>
                <a:gd name="T55" fmla="*/ 210 h 276"/>
                <a:gd name="T56" fmla="*/ 130 w 276"/>
                <a:gd name="T57" fmla="*/ 138 h 276"/>
                <a:gd name="T58" fmla="*/ 143 w 276"/>
                <a:gd name="T59" fmla="*/ 125 h 276"/>
                <a:gd name="T60" fmla="*/ 146 w 276"/>
                <a:gd name="T61" fmla="*/ 138 h 276"/>
                <a:gd name="T62" fmla="*/ 154 w 276"/>
                <a:gd name="T63" fmla="*/ 210 h 276"/>
                <a:gd name="T64" fmla="*/ 151 w 276"/>
                <a:gd name="T65" fmla="*/ 217 h 276"/>
                <a:gd name="T66" fmla="*/ 154 w 276"/>
                <a:gd name="T67" fmla="*/ 133 h 276"/>
                <a:gd name="T68" fmla="*/ 154 w 276"/>
                <a:gd name="T69" fmla="*/ 128 h 276"/>
                <a:gd name="T70" fmla="*/ 182 w 276"/>
                <a:gd name="T71" fmla="*/ 125 h 276"/>
                <a:gd name="T72" fmla="*/ 187 w 276"/>
                <a:gd name="T73" fmla="*/ 128 h 276"/>
                <a:gd name="T74" fmla="*/ 187 w 276"/>
                <a:gd name="T75" fmla="*/ 133 h 276"/>
                <a:gd name="T76" fmla="*/ 189 w 276"/>
                <a:gd name="T77" fmla="*/ 217 h 276"/>
                <a:gd name="T78" fmla="*/ 187 w 276"/>
                <a:gd name="T79" fmla="*/ 210 h 276"/>
                <a:gd name="T80" fmla="*/ 195 w 276"/>
                <a:gd name="T81" fmla="*/ 138 h 276"/>
                <a:gd name="T82" fmla="*/ 207 w 276"/>
                <a:gd name="T83" fmla="*/ 125 h 276"/>
                <a:gd name="T84" fmla="*/ 210 w 276"/>
                <a:gd name="T85" fmla="*/ 138 h 276"/>
                <a:gd name="T86" fmla="*/ 218 w 276"/>
                <a:gd name="T87" fmla="*/ 210 h 276"/>
                <a:gd name="T88" fmla="*/ 215 w 276"/>
                <a:gd name="T89" fmla="*/ 217 h 276"/>
                <a:gd name="T90" fmla="*/ 218 w 276"/>
                <a:gd name="T91" fmla="*/ 133 h 276"/>
                <a:gd name="T92" fmla="*/ 218 w 276"/>
                <a:gd name="T93" fmla="*/ 128 h 276"/>
                <a:gd name="T94" fmla="*/ 246 w 276"/>
                <a:gd name="T95" fmla="*/ 125 h 276"/>
                <a:gd name="T96" fmla="*/ 251 w 276"/>
                <a:gd name="T97" fmla="*/ 128 h 276"/>
                <a:gd name="T98" fmla="*/ 251 w 276"/>
                <a:gd name="T99" fmla="*/ 133 h 276"/>
                <a:gd name="T100" fmla="*/ 241 w 276"/>
                <a:gd name="T101" fmla="*/ 89 h 276"/>
                <a:gd name="T102" fmla="*/ 18 w 276"/>
                <a:gd name="T103" fmla="*/ 89 h 276"/>
                <a:gd name="T104" fmla="*/ 15 w 276"/>
                <a:gd name="T105" fmla="*/ 123 h 276"/>
                <a:gd name="T106" fmla="*/ 18 w 276"/>
                <a:gd name="T107" fmla="*/ 138 h 276"/>
                <a:gd name="T108" fmla="*/ 26 w 276"/>
                <a:gd name="T109" fmla="*/ 210 h 276"/>
                <a:gd name="T110" fmla="*/ 23 w 276"/>
                <a:gd name="T111" fmla="*/ 215 h 276"/>
                <a:gd name="T112" fmla="*/ 271 w 276"/>
                <a:gd name="T113" fmla="*/ 266 h 276"/>
                <a:gd name="T114" fmla="*/ 253 w 276"/>
                <a:gd name="T115" fmla="*/ 212 h 276"/>
                <a:gd name="T116" fmla="*/ 253 w 276"/>
                <a:gd name="T117" fmla="*/ 143 h 276"/>
                <a:gd name="T118" fmla="*/ 261 w 276"/>
                <a:gd name="T119" fmla="*/ 130 h 276"/>
                <a:gd name="T120" fmla="*/ 256 w 276"/>
                <a:gd name="T121" fmla="*/ 117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76" h="276">
                  <a:moveTo>
                    <a:pt x="69" y="59"/>
                  </a:moveTo>
                  <a:lnTo>
                    <a:pt x="69" y="59"/>
                  </a:lnTo>
                  <a:lnTo>
                    <a:pt x="66" y="59"/>
                  </a:lnTo>
                  <a:lnTo>
                    <a:pt x="66" y="61"/>
                  </a:lnTo>
                  <a:lnTo>
                    <a:pt x="66" y="61"/>
                  </a:lnTo>
                  <a:lnTo>
                    <a:pt x="66" y="61"/>
                  </a:lnTo>
                  <a:lnTo>
                    <a:pt x="66" y="61"/>
                  </a:lnTo>
                  <a:lnTo>
                    <a:pt x="66" y="61"/>
                  </a:lnTo>
                  <a:lnTo>
                    <a:pt x="66" y="64"/>
                  </a:lnTo>
                  <a:lnTo>
                    <a:pt x="66" y="64"/>
                  </a:lnTo>
                  <a:lnTo>
                    <a:pt x="66" y="64"/>
                  </a:lnTo>
                  <a:lnTo>
                    <a:pt x="66" y="64"/>
                  </a:lnTo>
                  <a:lnTo>
                    <a:pt x="66" y="64"/>
                  </a:lnTo>
                  <a:lnTo>
                    <a:pt x="66" y="66"/>
                  </a:lnTo>
                  <a:lnTo>
                    <a:pt x="66" y="66"/>
                  </a:lnTo>
                  <a:lnTo>
                    <a:pt x="66" y="66"/>
                  </a:lnTo>
                  <a:lnTo>
                    <a:pt x="66" y="66"/>
                  </a:lnTo>
                  <a:lnTo>
                    <a:pt x="66" y="66"/>
                  </a:lnTo>
                  <a:lnTo>
                    <a:pt x="66" y="66"/>
                  </a:lnTo>
                  <a:lnTo>
                    <a:pt x="69" y="66"/>
                  </a:lnTo>
                  <a:lnTo>
                    <a:pt x="69" y="69"/>
                  </a:lnTo>
                  <a:lnTo>
                    <a:pt x="69" y="69"/>
                  </a:lnTo>
                  <a:lnTo>
                    <a:pt x="69" y="69"/>
                  </a:lnTo>
                  <a:lnTo>
                    <a:pt x="72" y="69"/>
                  </a:lnTo>
                  <a:lnTo>
                    <a:pt x="72" y="69"/>
                  </a:lnTo>
                  <a:lnTo>
                    <a:pt x="72" y="69"/>
                  </a:lnTo>
                  <a:lnTo>
                    <a:pt x="72" y="69"/>
                  </a:lnTo>
                  <a:lnTo>
                    <a:pt x="72" y="69"/>
                  </a:lnTo>
                  <a:lnTo>
                    <a:pt x="74" y="69"/>
                  </a:lnTo>
                  <a:lnTo>
                    <a:pt x="138" y="36"/>
                  </a:lnTo>
                  <a:lnTo>
                    <a:pt x="202" y="69"/>
                  </a:lnTo>
                  <a:lnTo>
                    <a:pt x="205" y="69"/>
                  </a:lnTo>
                  <a:lnTo>
                    <a:pt x="205" y="69"/>
                  </a:lnTo>
                  <a:lnTo>
                    <a:pt x="205" y="69"/>
                  </a:lnTo>
                  <a:lnTo>
                    <a:pt x="205" y="69"/>
                  </a:lnTo>
                  <a:lnTo>
                    <a:pt x="205" y="69"/>
                  </a:lnTo>
                  <a:lnTo>
                    <a:pt x="207" y="69"/>
                  </a:lnTo>
                  <a:lnTo>
                    <a:pt x="207" y="69"/>
                  </a:lnTo>
                  <a:lnTo>
                    <a:pt x="207" y="69"/>
                  </a:lnTo>
                  <a:lnTo>
                    <a:pt x="207" y="66"/>
                  </a:lnTo>
                  <a:lnTo>
                    <a:pt x="210" y="66"/>
                  </a:lnTo>
                  <a:lnTo>
                    <a:pt x="210" y="66"/>
                  </a:lnTo>
                  <a:lnTo>
                    <a:pt x="210" y="66"/>
                  </a:lnTo>
                  <a:lnTo>
                    <a:pt x="210" y="66"/>
                  </a:lnTo>
                  <a:lnTo>
                    <a:pt x="210" y="66"/>
                  </a:lnTo>
                  <a:lnTo>
                    <a:pt x="210" y="66"/>
                  </a:lnTo>
                  <a:lnTo>
                    <a:pt x="210" y="64"/>
                  </a:lnTo>
                  <a:lnTo>
                    <a:pt x="210" y="64"/>
                  </a:lnTo>
                  <a:lnTo>
                    <a:pt x="210" y="64"/>
                  </a:lnTo>
                  <a:lnTo>
                    <a:pt x="210" y="64"/>
                  </a:lnTo>
                  <a:lnTo>
                    <a:pt x="210" y="64"/>
                  </a:lnTo>
                  <a:lnTo>
                    <a:pt x="210" y="61"/>
                  </a:lnTo>
                  <a:lnTo>
                    <a:pt x="210" y="61"/>
                  </a:lnTo>
                  <a:lnTo>
                    <a:pt x="210" y="61"/>
                  </a:lnTo>
                  <a:lnTo>
                    <a:pt x="210" y="61"/>
                  </a:lnTo>
                  <a:lnTo>
                    <a:pt x="210" y="59"/>
                  </a:lnTo>
                  <a:lnTo>
                    <a:pt x="210" y="59"/>
                  </a:lnTo>
                  <a:lnTo>
                    <a:pt x="207" y="59"/>
                  </a:lnTo>
                  <a:lnTo>
                    <a:pt x="207" y="59"/>
                  </a:lnTo>
                  <a:lnTo>
                    <a:pt x="138" y="25"/>
                  </a:lnTo>
                  <a:lnTo>
                    <a:pt x="69" y="59"/>
                  </a:lnTo>
                  <a:close/>
                  <a:moveTo>
                    <a:pt x="15" y="256"/>
                  </a:moveTo>
                  <a:lnTo>
                    <a:pt x="261" y="256"/>
                  </a:lnTo>
                  <a:lnTo>
                    <a:pt x="261" y="266"/>
                  </a:lnTo>
                  <a:lnTo>
                    <a:pt x="15" y="266"/>
                  </a:lnTo>
                  <a:lnTo>
                    <a:pt x="15" y="256"/>
                  </a:lnTo>
                  <a:close/>
                  <a:moveTo>
                    <a:pt x="18" y="238"/>
                  </a:moveTo>
                  <a:lnTo>
                    <a:pt x="259" y="238"/>
                  </a:lnTo>
                  <a:lnTo>
                    <a:pt x="259" y="248"/>
                  </a:lnTo>
                  <a:lnTo>
                    <a:pt x="18" y="248"/>
                  </a:lnTo>
                  <a:lnTo>
                    <a:pt x="18" y="238"/>
                  </a:lnTo>
                  <a:close/>
                  <a:moveTo>
                    <a:pt x="31" y="220"/>
                  </a:moveTo>
                  <a:lnTo>
                    <a:pt x="51" y="220"/>
                  </a:lnTo>
                  <a:lnTo>
                    <a:pt x="51" y="228"/>
                  </a:lnTo>
                  <a:lnTo>
                    <a:pt x="31" y="228"/>
                  </a:lnTo>
                  <a:lnTo>
                    <a:pt x="31" y="220"/>
                  </a:lnTo>
                  <a:close/>
                  <a:moveTo>
                    <a:pt x="97" y="220"/>
                  </a:moveTo>
                  <a:lnTo>
                    <a:pt x="115" y="220"/>
                  </a:lnTo>
                  <a:lnTo>
                    <a:pt x="115" y="228"/>
                  </a:lnTo>
                  <a:lnTo>
                    <a:pt x="97" y="228"/>
                  </a:lnTo>
                  <a:lnTo>
                    <a:pt x="97" y="220"/>
                  </a:lnTo>
                  <a:close/>
                  <a:moveTo>
                    <a:pt x="161" y="220"/>
                  </a:moveTo>
                  <a:lnTo>
                    <a:pt x="182" y="220"/>
                  </a:lnTo>
                  <a:lnTo>
                    <a:pt x="182" y="228"/>
                  </a:lnTo>
                  <a:lnTo>
                    <a:pt x="161" y="228"/>
                  </a:lnTo>
                  <a:lnTo>
                    <a:pt x="161" y="220"/>
                  </a:lnTo>
                  <a:close/>
                  <a:moveTo>
                    <a:pt x="225" y="220"/>
                  </a:moveTo>
                  <a:lnTo>
                    <a:pt x="246" y="220"/>
                  </a:lnTo>
                  <a:lnTo>
                    <a:pt x="246" y="228"/>
                  </a:lnTo>
                  <a:lnTo>
                    <a:pt x="225" y="228"/>
                  </a:lnTo>
                  <a:lnTo>
                    <a:pt x="225" y="220"/>
                  </a:lnTo>
                  <a:close/>
                  <a:moveTo>
                    <a:pt x="36" y="146"/>
                  </a:moveTo>
                  <a:lnTo>
                    <a:pt x="46" y="146"/>
                  </a:lnTo>
                  <a:lnTo>
                    <a:pt x="46" y="210"/>
                  </a:lnTo>
                  <a:lnTo>
                    <a:pt x="36" y="210"/>
                  </a:lnTo>
                  <a:lnTo>
                    <a:pt x="36" y="146"/>
                  </a:lnTo>
                  <a:close/>
                  <a:moveTo>
                    <a:pt x="102" y="146"/>
                  </a:moveTo>
                  <a:lnTo>
                    <a:pt x="110" y="146"/>
                  </a:lnTo>
                  <a:lnTo>
                    <a:pt x="110" y="210"/>
                  </a:lnTo>
                  <a:lnTo>
                    <a:pt x="102" y="210"/>
                  </a:lnTo>
                  <a:lnTo>
                    <a:pt x="102" y="146"/>
                  </a:lnTo>
                  <a:close/>
                  <a:moveTo>
                    <a:pt x="166" y="146"/>
                  </a:moveTo>
                  <a:lnTo>
                    <a:pt x="174" y="146"/>
                  </a:lnTo>
                  <a:lnTo>
                    <a:pt x="174" y="210"/>
                  </a:lnTo>
                  <a:lnTo>
                    <a:pt x="166" y="210"/>
                  </a:lnTo>
                  <a:lnTo>
                    <a:pt x="166" y="146"/>
                  </a:lnTo>
                  <a:close/>
                  <a:moveTo>
                    <a:pt x="230" y="146"/>
                  </a:moveTo>
                  <a:lnTo>
                    <a:pt x="241" y="146"/>
                  </a:lnTo>
                  <a:lnTo>
                    <a:pt x="241" y="210"/>
                  </a:lnTo>
                  <a:lnTo>
                    <a:pt x="230" y="210"/>
                  </a:lnTo>
                  <a:lnTo>
                    <a:pt x="230" y="146"/>
                  </a:lnTo>
                  <a:close/>
                  <a:moveTo>
                    <a:pt x="31" y="135"/>
                  </a:moveTo>
                  <a:lnTo>
                    <a:pt x="31" y="135"/>
                  </a:lnTo>
                  <a:lnTo>
                    <a:pt x="28" y="135"/>
                  </a:lnTo>
                  <a:lnTo>
                    <a:pt x="28" y="135"/>
                  </a:lnTo>
                  <a:lnTo>
                    <a:pt x="28" y="135"/>
                  </a:lnTo>
                  <a:lnTo>
                    <a:pt x="28" y="135"/>
                  </a:lnTo>
                  <a:lnTo>
                    <a:pt x="28" y="133"/>
                  </a:lnTo>
                  <a:lnTo>
                    <a:pt x="26" y="133"/>
                  </a:lnTo>
                  <a:lnTo>
                    <a:pt x="26" y="133"/>
                  </a:lnTo>
                  <a:lnTo>
                    <a:pt x="26" y="133"/>
                  </a:lnTo>
                  <a:lnTo>
                    <a:pt x="26" y="133"/>
                  </a:lnTo>
                  <a:lnTo>
                    <a:pt x="26" y="133"/>
                  </a:lnTo>
                  <a:lnTo>
                    <a:pt x="26" y="130"/>
                  </a:lnTo>
                  <a:lnTo>
                    <a:pt x="26" y="130"/>
                  </a:lnTo>
                  <a:lnTo>
                    <a:pt x="26" y="130"/>
                  </a:lnTo>
                  <a:lnTo>
                    <a:pt x="26" y="130"/>
                  </a:lnTo>
                  <a:lnTo>
                    <a:pt x="26" y="128"/>
                  </a:lnTo>
                  <a:lnTo>
                    <a:pt x="26" y="128"/>
                  </a:lnTo>
                  <a:lnTo>
                    <a:pt x="26" y="128"/>
                  </a:lnTo>
                  <a:lnTo>
                    <a:pt x="26" y="128"/>
                  </a:lnTo>
                  <a:lnTo>
                    <a:pt x="26" y="128"/>
                  </a:lnTo>
                  <a:lnTo>
                    <a:pt x="26" y="128"/>
                  </a:lnTo>
                  <a:lnTo>
                    <a:pt x="26" y="125"/>
                  </a:lnTo>
                  <a:lnTo>
                    <a:pt x="26" y="125"/>
                  </a:lnTo>
                  <a:lnTo>
                    <a:pt x="28" y="125"/>
                  </a:lnTo>
                  <a:lnTo>
                    <a:pt x="28" y="125"/>
                  </a:lnTo>
                  <a:lnTo>
                    <a:pt x="28" y="125"/>
                  </a:lnTo>
                  <a:lnTo>
                    <a:pt x="28" y="125"/>
                  </a:lnTo>
                  <a:lnTo>
                    <a:pt x="28" y="125"/>
                  </a:lnTo>
                  <a:lnTo>
                    <a:pt x="28" y="125"/>
                  </a:lnTo>
                  <a:lnTo>
                    <a:pt x="31" y="125"/>
                  </a:lnTo>
                  <a:lnTo>
                    <a:pt x="31" y="125"/>
                  </a:lnTo>
                  <a:lnTo>
                    <a:pt x="54" y="125"/>
                  </a:lnTo>
                  <a:lnTo>
                    <a:pt x="54" y="125"/>
                  </a:lnTo>
                  <a:lnTo>
                    <a:pt x="54" y="125"/>
                  </a:lnTo>
                  <a:lnTo>
                    <a:pt x="56" y="125"/>
                  </a:lnTo>
                  <a:lnTo>
                    <a:pt x="56" y="125"/>
                  </a:lnTo>
                  <a:lnTo>
                    <a:pt x="56" y="125"/>
                  </a:lnTo>
                  <a:lnTo>
                    <a:pt x="56" y="125"/>
                  </a:lnTo>
                  <a:lnTo>
                    <a:pt x="56" y="125"/>
                  </a:lnTo>
                  <a:lnTo>
                    <a:pt x="59" y="125"/>
                  </a:lnTo>
                  <a:lnTo>
                    <a:pt x="59" y="125"/>
                  </a:lnTo>
                  <a:lnTo>
                    <a:pt x="59" y="128"/>
                  </a:lnTo>
                  <a:lnTo>
                    <a:pt x="59" y="128"/>
                  </a:lnTo>
                  <a:lnTo>
                    <a:pt x="59" y="128"/>
                  </a:lnTo>
                  <a:lnTo>
                    <a:pt x="59" y="128"/>
                  </a:lnTo>
                  <a:lnTo>
                    <a:pt x="59" y="128"/>
                  </a:lnTo>
                  <a:lnTo>
                    <a:pt x="59" y="128"/>
                  </a:lnTo>
                  <a:lnTo>
                    <a:pt x="59" y="130"/>
                  </a:lnTo>
                  <a:lnTo>
                    <a:pt x="59" y="130"/>
                  </a:lnTo>
                  <a:lnTo>
                    <a:pt x="59" y="130"/>
                  </a:lnTo>
                  <a:lnTo>
                    <a:pt x="59" y="130"/>
                  </a:lnTo>
                  <a:lnTo>
                    <a:pt x="59" y="133"/>
                  </a:lnTo>
                  <a:lnTo>
                    <a:pt x="59" y="133"/>
                  </a:lnTo>
                  <a:lnTo>
                    <a:pt x="59" y="133"/>
                  </a:lnTo>
                  <a:lnTo>
                    <a:pt x="59" y="133"/>
                  </a:lnTo>
                  <a:lnTo>
                    <a:pt x="59" y="133"/>
                  </a:lnTo>
                  <a:lnTo>
                    <a:pt x="56" y="133"/>
                  </a:lnTo>
                  <a:lnTo>
                    <a:pt x="56" y="135"/>
                  </a:lnTo>
                  <a:lnTo>
                    <a:pt x="56" y="135"/>
                  </a:lnTo>
                  <a:lnTo>
                    <a:pt x="56" y="135"/>
                  </a:lnTo>
                  <a:lnTo>
                    <a:pt x="56" y="135"/>
                  </a:lnTo>
                  <a:lnTo>
                    <a:pt x="54" y="135"/>
                  </a:lnTo>
                  <a:lnTo>
                    <a:pt x="54" y="135"/>
                  </a:lnTo>
                  <a:lnTo>
                    <a:pt x="54" y="135"/>
                  </a:lnTo>
                  <a:lnTo>
                    <a:pt x="31" y="135"/>
                  </a:lnTo>
                  <a:lnTo>
                    <a:pt x="31" y="135"/>
                  </a:lnTo>
                  <a:close/>
                  <a:moveTo>
                    <a:pt x="61" y="217"/>
                  </a:moveTo>
                  <a:lnTo>
                    <a:pt x="61" y="217"/>
                  </a:lnTo>
                  <a:lnTo>
                    <a:pt x="61" y="215"/>
                  </a:lnTo>
                  <a:lnTo>
                    <a:pt x="61" y="215"/>
                  </a:lnTo>
                  <a:lnTo>
                    <a:pt x="61" y="215"/>
                  </a:lnTo>
                  <a:lnTo>
                    <a:pt x="61" y="215"/>
                  </a:lnTo>
                  <a:lnTo>
                    <a:pt x="61" y="212"/>
                  </a:lnTo>
                  <a:lnTo>
                    <a:pt x="61" y="212"/>
                  </a:lnTo>
                  <a:lnTo>
                    <a:pt x="61" y="212"/>
                  </a:lnTo>
                  <a:lnTo>
                    <a:pt x="61" y="212"/>
                  </a:lnTo>
                  <a:lnTo>
                    <a:pt x="59" y="212"/>
                  </a:lnTo>
                  <a:lnTo>
                    <a:pt x="59" y="210"/>
                  </a:lnTo>
                  <a:lnTo>
                    <a:pt x="59" y="210"/>
                  </a:lnTo>
                  <a:lnTo>
                    <a:pt x="59" y="210"/>
                  </a:lnTo>
                  <a:lnTo>
                    <a:pt x="59" y="210"/>
                  </a:lnTo>
                  <a:lnTo>
                    <a:pt x="56" y="210"/>
                  </a:lnTo>
                  <a:lnTo>
                    <a:pt x="56" y="146"/>
                  </a:lnTo>
                  <a:lnTo>
                    <a:pt x="59" y="143"/>
                  </a:lnTo>
                  <a:lnTo>
                    <a:pt x="59" y="143"/>
                  </a:lnTo>
                  <a:lnTo>
                    <a:pt x="61" y="143"/>
                  </a:lnTo>
                  <a:lnTo>
                    <a:pt x="61" y="143"/>
                  </a:lnTo>
                  <a:lnTo>
                    <a:pt x="64" y="143"/>
                  </a:lnTo>
                  <a:lnTo>
                    <a:pt x="64" y="140"/>
                  </a:lnTo>
                  <a:lnTo>
                    <a:pt x="64" y="140"/>
                  </a:lnTo>
                  <a:lnTo>
                    <a:pt x="66" y="138"/>
                  </a:lnTo>
                  <a:lnTo>
                    <a:pt x="66" y="138"/>
                  </a:lnTo>
                  <a:lnTo>
                    <a:pt x="66" y="138"/>
                  </a:lnTo>
                  <a:lnTo>
                    <a:pt x="69" y="135"/>
                  </a:lnTo>
                  <a:lnTo>
                    <a:pt x="69" y="135"/>
                  </a:lnTo>
                  <a:lnTo>
                    <a:pt x="69" y="133"/>
                  </a:lnTo>
                  <a:lnTo>
                    <a:pt x="69" y="133"/>
                  </a:lnTo>
                  <a:lnTo>
                    <a:pt x="69" y="130"/>
                  </a:lnTo>
                  <a:lnTo>
                    <a:pt x="69" y="130"/>
                  </a:lnTo>
                  <a:lnTo>
                    <a:pt x="69" y="128"/>
                  </a:lnTo>
                  <a:lnTo>
                    <a:pt x="69" y="128"/>
                  </a:lnTo>
                  <a:lnTo>
                    <a:pt x="69" y="125"/>
                  </a:lnTo>
                  <a:lnTo>
                    <a:pt x="69" y="125"/>
                  </a:lnTo>
                  <a:lnTo>
                    <a:pt x="79" y="125"/>
                  </a:lnTo>
                  <a:lnTo>
                    <a:pt x="79" y="125"/>
                  </a:lnTo>
                  <a:lnTo>
                    <a:pt x="79" y="128"/>
                  </a:lnTo>
                  <a:lnTo>
                    <a:pt x="79" y="128"/>
                  </a:lnTo>
                  <a:lnTo>
                    <a:pt x="79" y="130"/>
                  </a:lnTo>
                  <a:lnTo>
                    <a:pt x="79" y="130"/>
                  </a:lnTo>
                  <a:lnTo>
                    <a:pt x="79" y="133"/>
                  </a:lnTo>
                  <a:lnTo>
                    <a:pt x="79" y="133"/>
                  </a:lnTo>
                  <a:lnTo>
                    <a:pt x="79" y="135"/>
                  </a:lnTo>
                  <a:lnTo>
                    <a:pt x="79" y="135"/>
                  </a:lnTo>
                  <a:lnTo>
                    <a:pt x="82" y="138"/>
                  </a:lnTo>
                  <a:lnTo>
                    <a:pt x="82" y="138"/>
                  </a:lnTo>
                  <a:lnTo>
                    <a:pt x="82" y="138"/>
                  </a:lnTo>
                  <a:lnTo>
                    <a:pt x="84" y="140"/>
                  </a:lnTo>
                  <a:lnTo>
                    <a:pt x="84" y="140"/>
                  </a:lnTo>
                  <a:lnTo>
                    <a:pt x="84" y="143"/>
                  </a:lnTo>
                  <a:lnTo>
                    <a:pt x="87" y="143"/>
                  </a:lnTo>
                  <a:lnTo>
                    <a:pt x="87" y="143"/>
                  </a:lnTo>
                  <a:lnTo>
                    <a:pt x="90" y="143"/>
                  </a:lnTo>
                  <a:lnTo>
                    <a:pt x="90" y="143"/>
                  </a:lnTo>
                  <a:lnTo>
                    <a:pt x="92" y="146"/>
                  </a:lnTo>
                  <a:lnTo>
                    <a:pt x="92" y="210"/>
                  </a:lnTo>
                  <a:lnTo>
                    <a:pt x="90" y="210"/>
                  </a:lnTo>
                  <a:lnTo>
                    <a:pt x="90" y="210"/>
                  </a:lnTo>
                  <a:lnTo>
                    <a:pt x="90" y="210"/>
                  </a:lnTo>
                  <a:lnTo>
                    <a:pt x="90" y="210"/>
                  </a:lnTo>
                  <a:lnTo>
                    <a:pt x="87" y="212"/>
                  </a:lnTo>
                  <a:lnTo>
                    <a:pt x="87" y="212"/>
                  </a:lnTo>
                  <a:lnTo>
                    <a:pt x="87" y="212"/>
                  </a:lnTo>
                  <a:lnTo>
                    <a:pt x="87" y="212"/>
                  </a:lnTo>
                  <a:lnTo>
                    <a:pt x="87" y="212"/>
                  </a:lnTo>
                  <a:lnTo>
                    <a:pt x="87" y="215"/>
                  </a:lnTo>
                  <a:lnTo>
                    <a:pt x="87" y="215"/>
                  </a:lnTo>
                  <a:lnTo>
                    <a:pt x="87" y="215"/>
                  </a:lnTo>
                  <a:lnTo>
                    <a:pt x="87" y="215"/>
                  </a:lnTo>
                  <a:lnTo>
                    <a:pt x="87" y="217"/>
                  </a:lnTo>
                  <a:lnTo>
                    <a:pt x="87" y="217"/>
                  </a:lnTo>
                  <a:lnTo>
                    <a:pt x="87" y="228"/>
                  </a:lnTo>
                  <a:lnTo>
                    <a:pt x="61" y="228"/>
                  </a:lnTo>
                  <a:lnTo>
                    <a:pt x="61" y="217"/>
                  </a:lnTo>
                  <a:close/>
                  <a:moveTo>
                    <a:pt x="95" y="135"/>
                  </a:moveTo>
                  <a:lnTo>
                    <a:pt x="95" y="135"/>
                  </a:lnTo>
                  <a:lnTo>
                    <a:pt x="92" y="135"/>
                  </a:lnTo>
                  <a:lnTo>
                    <a:pt x="92" y="135"/>
                  </a:lnTo>
                  <a:lnTo>
                    <a:pt x="92" y="135"/>
                  </a:lnTo>
                  <a:lnTo>
                    <a:pt x="92" y="135"/>
                  </a:lnTo>
                  <a:lnTo>
                    <a:pt x="92" y="133"/>
                  </a:lnTo>
                  <a:lnTo>
                    <a:pt x="90" y="133"/>
                  </a:lnTo>
                  <a:lnTo>
                    <a:pt x="90" y="133"/>
                  </a:lnTo>
                  <a:lnTo>
                    <a:pt x="90" y="133"/>
                  </a:lnTo>
                  <a:lnTo>
                    <a:pt x="90" y="133"/>
                  </a:lnTo>
                  <a:lnTo>
                    <a:pt x="90" y="133"/>
                  </a:lnTo>
                  <a:lnTo>
                    <a:pt x="90" y="130"/>
                  </a:lnTo>
                  <a:lnTo>
                    <a:pt x="90" y="130"/>
                  </a:lnTo>
                  <a:lnTo>
                    <a:pt x="90" y="130"/>
                  </a:lnTo>
                  <a:lnTo>
                    <a:pt x="90" y="130"/>
                  </a:lnTo>
                  <a:lnTo>
                    <a:pt x="90" y="128"/>
                  </a:lnTo>
                  <a:lnTo>
                    <a:pt x="90" y="128"/>
                  </a:lnTo>
                  <a:lnTo>
                    <a:pt x="90" y="128"/>
                  </a:lnTo>
                  <a:lnTo>
                    <a:pt x="90" y="128"/>
                  </a:lnTo>
                  <a:lnTo>
                    <a:pt x="90" y="128"/>
                  </a:lnTo>
                  <a:lnTo>
                    <a:pt x="90" y="128"/>
                  </a:lnTo>
                  <a:lnTo>
                    <a:pt x="90" y="125"/>
                  </a:lnTo>
                  <a:lnTo>
                    <a:pt x="90" y="125"/>
                  </a:lnTo>
                  <a:lnTo>
                    <a:pt x="92" y="125"/>
                  </a:lnTo>
                  <a:lnTo>
                    <a:pt x="92" y="125"/>
                  </a:lnTo>
                  <a:lnTo>
                    <a:pt x="92" y="125"/>
                  </a:lnTo>
                  <a:lnTo>
                    <a:pt x="92" y="125"/>
                  </a:lnTo>
                  <a:lnTo>
                    <a:pt x="92" y="125"/>
                  </a:lnTo>
                  <a:lnTo>
                    <a:pt x="92" y="125"/>
                  </a:lnTo>
                  <a:lnTo>
                    <a:pt x="95" y="125"/>
                  </a:lnTo>
                  <a:lnTo>
                    <a:pt x="95" y="125"/>
                  </a:lnTo>
                  <a:lnTo>
                    <a:pt x="118" y="125"/>
                  </a:lnTo>
                  <a:lnTo>
                    <a:pt x="118" y="125"/>
                  </a:lnTo>
                  <a:lnTo>
                    <a:pt x="118" y="125"/>
                  </a:lnTo>
                  <a:lnTo>
                    <a:pt x="120" y="125"/>
                  </a:lnTo>
                  <a:lnTo>
                    <a:pt x="120" y="125"/>
                  </a:lnTo>
                  <a:lnTo>
                    <a:pt x="120" y="125"/>
                  </a:lnTo>
                  <a:lnTo>
                    <a:pt x="120" y="125"/>
                  </a:lnTo>
                  <a:lnTo>
                    <a:pt x="120" y="125"/>
                  </a:lnTo>
                  <a:lnTo>
                    <a:pt x="123" y="125"/>
                  </a:lnTo>
                  <a:lnTo>
                    <a:pt x="123" y="125"/>
                  </a:lnTo>
                  <a:lnTo>
                    <a:pt x="123" y="128"/>
                  </a:lnTo>
                  <a:lnTo>
                    <a:pt x="123" y="128"/>
                  </a:lnTo>
                  <a:lnTo>
                    <a:pt x="123" y="128"/>
                  </a:lnTo>
                  <a:lnTo>
                    <a:pt x="123" y="128"/>
                  </a:lnTo>
                  <a:lnTo>
                    <a:pt x="123" y="128"/>
                  </a:lnTo>
                  <a:lnTo>
                    <a:pt x="123" y="128"/>
                  </a:lnTo>
                  <a:lnTo>
                    <a:pt x="123" y="130"/>
                  </a:lnTo>
                  <a:lnTo>
                    <a:pt x="123" y="130"/>
                  </a:lnTo>
                  <a:lnTo>
                    <a:pt x="123" y="130"/>
                  </a:lnTo>
                  <a:lnTo>
                    <a:pt x="123" y="130"/>
                  </a:lnTo>
                  <a:lnTo>
                    <a:pt x="123" y="133"/>
                  </a:lnTo>
                  <a:lnTo>
                    <a:pt x="123" y="133"/>
                  </a:lnTo>
                  <a:lnTo>
                    <a:pt x="123" y="133"/>
                  </a:lnTo>
                  <a:lnTo>
                    <a:pt x="123" y="133"/>
                  </a:lnTo>
                  <a:lnTo>
                    <a:pt x="123" y="133"/>
                  </a:lnTo>
                  <a:lnTo>
                    <a:pt x="120" y="133"/>
                  </a:lnTo>
                  <a:lnTo>
                    <a:pt x="120" y="135"/>
                  </a:lnTo>
                  <a:lnTo>
                    <a:pt x="120" y="135"/>
                  </a:lnTo>
                  <a:lnTo>
                    <a:pt x="120" y="135"/>
                  </a:lnTo>
                  <a:lnTo>
                    <a:pt x="120" y="135"/>
                  </a:lnTo>
                  <a:lnTo>
                    <a:pt x="118" y="135"/>
                  </a:lnTo>
                  <a:lnTo>
                    <a:pt x="118" y="135"/>
                  </a:lnTo>
                  <a:lnTo>
                    <a:pt x="118" y="135"/>
                  </a:lnTo>
                  <a:lnTo>
                    <a:pt x="95" y="135"/>
                  </a:lnTo>
                  <a:lnTo>
                    <a:pt x="95" y="135"/>
                  </a:lnTo>
                  <a:close/>
                  <a:moveTo>
                    <a:pt x="125" y="217"/>
                  </a:moveTo>
                  <a:lnTo>
                    <a:pt x="125" y="217"/>
                  </a:lnTo>
                  <a:lnTo>
                    <a:pt x="125" y="215"/>
                  </a:lnTo>
                  <a:lnTo>
                    <a:pt x="125" y="215"/>
                  </a:lnTo>
                  <a:lnTo>
                    <a:pt x="125" y="215"/>
                  </a:lnTo>
                  <a:lnTo>
                    <a:pt x="125" y="215"/>
                  </a:lnTo>
                  <a:lnTo>
                    <a:pt x="125" y="212"/>
                  </a:lnTo>
                  <a:lnTo>
                    <a:pt x="125" y="212"/>
                  </a:lnTo>
                  <a:lnTo>
                    <a:pt x="125" y="212"/>
                  </a:lnTo>
                  <a:lnTo>
                    <a:pt x="125" y="212"/>
                  </a:lnTo>
                  <a:lnTo>
                    <a:pt x="125" y="212"/>
                  </a:lnTo>
                  <a:lnTo>
                    <a:pt x="123" y="210"/>
                  </a:lnTo>
                  <a:lnTo>
                    <a:pt x="123" y="210"/>
                  </a:lnTo>
                  <a:lnTo>
                    <a:pt x="123" y="210"/>
                  </a:lnTo>
                  <a:lnTo>
                    <a:pt x="123" y="210"/>
                  </a:lnTo>
                  <a:lnTo>
                    <a:pt x="120" y="210"/>
                  </a:lnTo>
                  <a:lnTo>
                    <a:pt x="120" y="146"/>
                  </a:lnTo>
                  <a:lnTo>
                    <a:pt x="123" y="143"/>
                  </a:lnTo>
                  <a:lnTo>
                    <a:pt x="123" y="143"/>
                  </a:lnTo>
                  <a:lnTo>
                    <a:pt x="125" y="143"/>
                  </a:lnTo>
                  <a:lnTo>
                    <a:pt x="125" y="143"/>
                  </a:lnTo>
                  <a:lnTo>
                    <a:pt x="128" y="143"/>
                  </a:lnTo>
                  <a:lnTo>
                    <a:pt x="128" y="140"/>
                  </a:lnTo>
                  <a:lnTo>
                    <a:pt x="128" y="140"/>
                  </a:lnTo>
                  <a:lnTo>
                    <a:pt x="130" y="138"/>
                  </a:lnTo>
                  <a:lnTo>
                    <a:pt x="130" y="138"/>
                  </a:lnTo>
                  <a:lnTo>
                    <a:pt x="130" y="138"/>
                  </a:lnTo>
                  <a:lnTo>
                    <a:pt x="133" y="135"/>
                  </a:lnTo>
                  <a:lnTo>
                    <a:pt x="133" y="135"/>
                  </a:lnTo>
                  <a:lnTo>
                    <a:pt x="133" y="133"/>
                  </a:lnTo>
                  <a:lnTo>
                    <a:pt x="133" y="133"/>
                  </a:lnTo>
                  <a:lnTo>
                    <a:pt x="133" y="130"/>
                  </a:lnTo>
                  <a:lnTo>
                    <a:pt x="133" y="130"/>
                  </a:lnTo>
                  <a:lnTo>
                    <a:pt x="133" y="128"/>
                  </a:lnTo>
                  <a:lnTo>
                    <a:pt x="133" y="128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43" y="125"/>
                  </a:lnTo>
                  <a:lnTo>
                    <a:pt x="143" y="125"/>
                  </a:lnTo>
                  <a:lnTo>
                    <a:pt x="143" y="128"/>
                  </a:lnTo>
                  <a:lnTo>
                    <a:pt x="143" y="128"/>
                  </a:lnTo>
                  <a:lnTo>
                    <a:pt x="143" y="130"/>
                  </a:lnTo>
                  <a:lnTo>
                    <a:pt x="143" y="130"/>
                  </a:lnTo>
                  <a:lnTo>
                    <a:pt x="143" y="133"/>
                  </a:lnTo>
                  <a:lnTo>
                    <a:pt x="143" y="133"/>
                  </a:lnTo>
                  <a:lnTo>
                    <a:pt x="143" y="135"/>
                  </a:lnTo>
                  <a:lnTo>
                    <a:pt x="143" y="135"/>
                  </a:lnTo>
                  <a:lnTo>
                    <a:pt x="146" y="138"/>
                  </a:lnTo>
                  <a:lnTo>
                    <a:pt x="146" y="138"/>
                  </a:lnTo>
                  <a:lnTo>
                    <a:pt x="146" y="138"/>
                  </a:lnTo>
                  <a:lnTo>
                    <a:pt x="148" y="140"/>
                  </a:lnTo>
                  <a:lnTo>
                    <a:pt x="148" y="140"/>
                  </a:lnTo>
                  <a:lnTo>
                    <a:pt x="148" y="143"/>
                  </a:lnTo>
                  <a:lnTo>
                    <a:pt x="151" y="143"/>
                  </a:lnTo>
                  <a:lnTo>
                    <a:pt x="151" y="143"/>
                  </a:lnTo>
                  <a:lnTo>
                    <a:pt x="154" y="143"/>
                  </a:lnTo>
                  <a:lnTo>
                    <a:pt x="154" y="143"/>
                  </a:lnTo>
                  <a:lnTo>
                    <a:pt x="156" y="146"/>
                  </a:lnTo>
                  <a:lnTo>
                    <a:pt x="156" y="210"/>
                  </a:lnTo>
                  <a:lnTo>
                    <a:pt x="154" y="210"/>
                  </a:lnTo>
                  <a:lnTo>
                    <a:pt x="154" y="210"/>
                  </a:lnTo>
                  <a:lnTo>
                    <a:pt x="154" y="210"/>
                  </a:lnTo>
                  <a:lnTo>
                    <a:pt x="154" y="210"/>
                  </a:lnTo>
                  <a:lnTo>
                    <a:pt x="151" y="212"/>
                  </a:lnTo>
                  <a:lnTo>
                    <a:pt x="151" y="212"/>
                  </a:lnTo>
                  <a:lnTo>
                    <a:pt x="151" y="212"/>
                  </a:lnTo>
                  <a:lnTo>
                    <a:pt x="151" y="212"/>
                  </a:lnTo>
                  <a:lnTo>
                    <a:pt x="151" y="212"/>
                  </a:lnTo>
                  <a:lnTo>
                    <a:pt x="151" y="215"/>
                  </a:lnTo>
                  <a:lnTo>
                    <a:pt x="151" y="215"/>
                  </a:lnTo>
                  <a:lnTo>
                    <a:pt x="151" y="215"/>
                  </a:lnTo>
                  <a:lnTo>
                    <a:pt x="151" y="215"/>
                  </a:lnTo>
                  <a:lnTo>
                    <a:pt x="151" y="217"/>
                  </a:lnTo>
                  <a:lnTo>
                    <a:pt x="151" y="217"/>
                  </a:lnTo>
                  <a:lnTo>
                    <a:pt x="151" y="228"/>
                  </a:lnTo>
                  <a:lnTo>
                    <a:pt x="125" y="228"/>
                  </a:lnTo>
                  <a:lnTo>
                    <a:pt x="125" y="217"/>
                  </a:lnTo>
                  <a:close/>
                  <a:moveTo>
                    <a:pt x="159" y="135"/>
                  </a:moveTo>
                  <a:lnTo>
                    <a:pt x="159" y="135"/>
                  </a:lnTo>
                  <a:lnTo>
                    <a:pt x="156" y="135"/>
                  </a:lnTo>
                  <a:lnTo>
                    <a:pt x="156" y="135"/>
                  </a:lnTo>
                  <a:lnTo>
                    <a:pt x="156" y="135"/>
                  </a:lnTo>
                  <a:lnTo>
                    <a:pt x="156" y="135"/>
                  </a:lnTo>
                  <a:lnTo>
                    <a:pt x="156" y="133"/>
                  </a:lnTo>
                  <a:lnTo>
                    <a:pt x="154" y="133"/>
                  </a:lnTo>
                  <a:lnTo>
                    <a:pt x="154" y="133"/>
                  </a:lnTo>
                  <a:lnTo>
                    <a:pt x="154" y="133"/>
                  </a:lnTo>
                  <a:lnTo>
                    <a:pt x="154" y="133"/>
                  </a:lnTo>
                  <a:lnTo>
                    <a:pt x="154" y="133"/>
                  </a:lnTo>
                  <a:lnTo>
                    <a:pt x="154" y="130"/>
                  </a:lnTo>
                  <a:lnTo>
                    <a:pt x="154" y="130"/>
                  </a:lnTo>
                  <a:lnTo>
                    <a:pt x="154" y="130"/>
                  </a:lnTo>
                  <a:lnTo>
                    <a:pt x="154" y="130"/>
                  </a:lnTo>
                  <a:lnTo>
                    <a:pt x="154" y="128"/>
                  </a:lnTo>
                  <a:lnTo>
                    <a:pt x="154" y="128"/>
                  </a:lnTo>
                  <a:lnTo>
                    <a:pt x="154" y="128"/>
                  </a:lnTo>
                  <a:lnTo>
                    <a:pt x="154" y="128"/>
                  </a:lnTo>
                  <a:lnTo>
                    <a:pt x="154" y="128"/>
                  </a:lnTo>
                  <a:lnTo>
                    <a:pt x="154" y="128"/>
                  </a:lnTo>
                  <a:lnTo>
                    <a:pt x="154" y="125"/>
                  </a:lnTo>
                  <a:lnTo>
                    <a:pt x="154" y="125"/>
                  </a:lnTo>
                  <a:lnTo>
                    <a:pt x="156" y="125"/>
                  </a:lnTo>
                  <a:lnTo>
                    <a:pt x="156" y="125"/>
                  </a:lnTo>
                  <a:lnTo>
                    <a:pt x="156" y="125"/>
                  </a:lnTo>
                  <a:lnTo>
                    <a:pt x="156" y="125"/>
                  </a:lnTo>
                  <a:lnTo>
                    <a:pt x="156" y="125"/>
                  </a:lnTo>
                  <a:lnTo>
                    <a:pt x="159" y="125"/>
                  </a:lnTo>
                  <a:lnTo>
                    <a:pt x="159" y="125"/>
                  </a:lnTo>
                  <a:lnTo>
                    <a:pt x="159" y="125"/>
                  </a:lnTo>
                  <a:lnTo>
                    <a:pt x="182" y="125"/>
                  </a:lnTo>
                  <a:lnTo>
                    <a:pt x="182" y="125"/>
                  </a:lnTo>
                  <a:lnTo>
                    <a:pt x="184" y="125"/>
                  </a:lnTo>
                  <a:lnTo>
                    <a:pt x="184" y="125"/>
                  </a:lnTo>
                  <a:lnTo>
                    <a:pt x="184" y="125"/>
                  </a:lnTo>
                  <a:lnTo>
                    <a:pt x="184" y="125"/>
                  </a:lnTo>
                  <a:lnTo>
                    <a:pt x="184" y="125"/>
                  </a:lnTo>
                  <a:lnTo>
                    <a:pt x="184" y="125"/>
                  </a:lnTo>
                  <a:lnTo>
                    <a:pt x="187" y="125"/>
                  </a:lnTo>
                  <a:lnTo>
                    <a:pt x="187" y="125"/>
                  </a:lnTo>
                  <a:lnTo>
                    <a:pt x="187" y="128"/>
                  </a:lnTo>
                  <a:lnTo>
                    <a:pt x="187" y="128"/>
                  </a:lnTo>
                  <a:lnTo>
                    <a:pt x="187" y="128"/>
                  </a:lnTo>
                  <a:lnTo>
                    <a:pt x="187" y="128"/>
                  </a:lnTo>
                  <a:lnTo>
                    <a:pt x="187" y="128"/>
                  </a:lnTo>
                  <a:lnTo>
                    <a:pt x="187" y="128"/>
                  </a:lnTo>
                  <a:lnTo>
                    <a:pt x="187" y="130"/>
                  </a:lnTo>
                  <a:lnTo>
                    <a:pt x="187" y="130"/>
                  </a:lnTo>
                  <a:lnTo>
                    <a:pt x="187" y="130"/>
                  </a:lnTo>
                  <a:lnTo>
                    <a:pt x="187" y="130"/>
                  </a:lnTo>
                  <a:lnTo>
                    <a:pt x="187" y="133"/>
                  </a:lnTo>
                  <a:lnTo>
                    <a:pt x="187" y="133"/>
                  </a:lnTo>
                  <a:lnTo>
                    <a:pt x="187" y="133"/>
                  </a:lnTo>
                  <a:lnTo>
                    <a:pt x="187" y="133"/>
                  </a:lnTo>
                  <a:lnTo>
                    <a:pt x="187" y="133"/>
                  </a:lnTo>
                  <a:lnTo>
                    <a:pt x="184" y="133"/>
                  </a:lnTo>
                  <a:lnTo>
                    <a:pt x="184" y="135"/>
                  </a:lnTo>
                  <a:lnTo>
                    <a:pt x="184" y="135"/>
                  </a:lnTo>
                  <a:lnTo>
                    <a:pt x="184" y="135"/>
                  </a:lnTo>
                  <a:lnTo>
                    <a:pt x="184" y="135"/>
                  </a:lnTo>
                  <a:lnTo>
                    <a:pt x="182" y="135"/>
                  </a:lnTo>
                  <a:lnTo>
                    <a:pt x="182" y="135"/>
                  </a:lnTo>
                  <a:lnTo>
                    <a:pt x="182" y="135"/>
                  </a:lnTo>
                  <a:lnTo>
                    <a:pt x="159" y="135"/>
                  </a:lnTo>
                  <a:lnTo>
                    <a:pt x="159" y="135"/>
                  </a:lnTo>
                  <a:close/>
                  <a:moveTo>
                    <a:pt x="189" y="217"/>
                  </a:moveTo>
                  <a:lnTo>
                    <a:pt x="189" y="217"/>
                  </a:lnTo>
                  <a:lnTo>
                    <a:pt x="189" y="215"/>
                  </a:lnTo>
                  <a:lnTo>
                    <a:pt x="189" y="215"/>
                  </a:lnTo>
                  <a:lnTo>
                    <a:pt x="189" y="215"/>
                  </a:lnTo>
                  <a:lnTo>
                    <a:pt x="189" y="215"/>
                  </a:lnTo>
                  <a:lnTo>
                    <a:pt x="189" y="212"/>
                  </a:lnTo>
                  <a:lnTo>
                    <a:pt x="189" y="212"/>
                  </a:lnTo>
                  <a:lnTo>
                    <a:pt x="189" y="212"/>
                  </a:lnTo>
                  <a:lnTo>
                    <a:pt x="189" y="212"/>
                  </a:lnTo>
                  <a:lnTo>
                    <a:pt x="189" y="212"/>
                  </a:lnTo>
                  <a:lnTo>
                    <a:pt x="187" y="210"/>
                  </a:lnTo>
                  <a:lnTo>
                    <a:pt x="187" y="210"/>
                  </a:lnTo>
                  <a:lnTo>
                    <a:pt x="187" y="210"/>
                  </a:lnTo>
                  <a:lnTo>
                    <a:pt x="187" y="210"/>
                  </a:lnTo>
                  <a:lnTo>
                    <a:pt x="184" y="210"/>
                  </a:lnTo>
                  <a:lnTo>
                    <a:pt x="184" y="146"/>
                  </a:lnTo>
                  <a:lnTo>
                    <a:pt x="187" y="143"/>
                  </a:lnTo>
                  <a:lnTo>
                    <a:pt x="187" y="143"/>
                  </a:lnTo>
                  <a:lnTo>
                    <a:pt x="189" y="143"/>
                  </a:lnTo>
                  <a:lnTo>
                    <a:pt x="189" y="143"/>
                  </a:lnTo>
                  <a:lnTo>
                    <a:pt x="192" y="143"/>
                  </a:lnTo>
                  <a:lnTo>
                    <a:pt x="192" y="140"/>
                  </a:lnTo>
                  <a:lnTo>
                    <a:pt x="192" y="140"/>
                  </a:lnTo>
                  <a:lnTo>
                    <a:pt x="195" y="138"/>
                  </a:lnTo>
                  <a:lnTo>
                    <a:pt x="195" y="138"/>
                  </a:lnTo>
                  <a:lnTo>
                    <a:pt x="195" y="138"/>
                  </a:lnTo>
                  <a:lnTo>
                    <a:pt x="197" y="135"/>
                  </a:lnTo>
                  <a:lnTo>
                    <a:pt x="197" y="135"/>
                  </a:lnTo>
                  <a:lnTo>
                    <a:pt x="197" y="133"/>
                  </a:lnTo>
                  <a:lnTo>
                    <a:pt x="197" y="133"/>
                  </a:lnTo>
                  <a:lnTo>
                    <a:pt x="197" y="130"/>
                  </a:lnTo>
                  <a:lnTo>
                    <a:pt x="197" y="130"/>
                  </a:lnTo>
                  <a:lnTo>
                    <a:pt x="197" y="128"/>
                  </a:lnTo>
                  <a:lnTo>
                    <a:pt x="197" y="128"/>
                  </a:lnTo>
                  <a:lnTo>
                    <a:pt x="197" y="125"/>
                  </a:lnTo>
                  <a:lnTo>
                    <a:pt x="197" y="125"/>
                  </a:lnTo>
                  <a:lnTo>
                    <a:pt x="207" y="125"/>
                  </a:lnTo>
                  <a:lnTo>
                    <a:pt x="207" y="125"/>
                  </a:lnTo>
                  <a:lnTo>
                    <a:pt x="207" y="128"/>
                  </a:lnTo>
                  <a:lnTo>
                    <a:pt x="207" y="128"/>
                  </a:lnTo>
                  <a:lnTo>
                    <a:pt x="207" y="130"/>
                  </a:lnTo>
                  <a:lnTo>
                    <a:pt x="207" y="130"/>
                  </a:lnTo>
                  <a:lnTo>
                    <a:pt x="207" y="133"/>
                  </a:lnTo>
                  <a:lnTo>
                    <a:pt x="207" y="133"/>
                  </a:lnTo>
                  <a:lnTo>
                    <a:pt x="207" y="135"/>
                  </a:lnTo>
                  <a:lnTo>
                    <a:pt x="207" y="135"/>
                  </a:lnTo>
                  <a:lnTo>
                    <a:pt x="210" y="138"/>
                  </a:lnTo>
                  <a:lnTo>
                    <a:pt x="210" y="138"/>
                  </a:lnTo>
                  <a:lnTo>
                    <a:pt x="210" y="138"/>
                  </a:lnTo>
                  <a:lnTo>
                    <a:pt x="212" y="140"/>
                  </a:lnTo>
                  <a:lnTo>
                    <a:pt x="212" y="140"/>
                  </a:lnTo>
                  <a:lnTo>
                    <a:pt x="212" y="143"/>
                  </a:lnTo>
                  <a:lnTo>
                    <a:pt x="215" y="143"/>
                  </a:lnTo>
                  <a:lnTo>
                    <a:pt x="215" y="143"/>
                  </a:lnTo>
                  <a:lnTo>
                    <a:pt x="218" y="143"/>
                  </a:lnTo>
                  <a:lnTo>
                    <a:pt x="218" y="143"/>
                  </a:lnTo>
                  <a:lnTo>
                    <a:pt x="220" y="146"/>
                  </a:lnTo>
                  <a:lnTo>
                    <a:pt x="220" y="210"/>
                  </a:lnTo>
                  <a:lnTo>
                    <a:pt x="218" y="210"/>
                  </a:lnTo>
                  <a:lnTo>
                    <a:pt x="218" y="210"/>
                  </a:lnTo>
                  <a:lnTo>
                    <a:pt x="218" y="210"/>
                  </a:lnTo>
                  <a:lnTo>
                    <a:pt x="218" y="210"/>
                  </a:lnTo>
                  <a:lnTo>
                    <a:pt x="218" y="212"/>
                  </a:lnTo>
                  <a:lnTo>
                    <a:pt x="215" y="212"/>
                  </a:lnTo>
                  <a:lnTo>
                    <a:pt x="215" y="212"/>
                  </a:lnTo>
                  <a:lnTo>
                    <a:pt x="215" y="212"/>
                  </a:lnTo>
                  <a:lnTo>
                    <a:pt x="215" y="212"/>
                  </a:lnTo>
                  <a:lnTo>
                    <a:pt x="215" y="215"/>
                  </a:lnTo>
                  <a:lnTo>
                    <a:pt x="215" y="215"/>
                  </a:lnTo>
                  <a:lnTo>
                    <a:pt x="215" y="215"/>
                  </a:lnTo>
                  <a:lnTo>
                    <a:pt x="215" y="215"/>
                  </a:lnTo>
                  <a:lnTo>
                    <a:pt x="215" y="217"/>
                  </a:lnTo>
                  <a:lnTo>
                    <a:pt x="215" y="217"/>
                  </a:lnTo>
                  <a:lnTo>
                    <a:pt x="215" y="228"/>
                  </a:lnTo>
                  <a:lnTo>
                    <a:pt x="189" y="228"/>
                  </a:lnTo>
                  <a:lnTo>
                    <a:pt x="189" y="217"/>
                  </a:lnTo>
                  <a:close/>
                  <a:moveTo>
                    <a:pt x="223" y="135"/>
                  </a:moveTo>
                  <a:lnTo>
                    <a:pt x="223" y="135"/>
                  </a:lnTo>
                  <a:lnTo>
                    <a:pt x="220" y="135"/>
                  </a:lnTo>
                  <a:lnTo>
                    <a:pt x="220" y="135"/>
                  </a:lnTo>
                  <a:lnTo>
                    <a:pt x="220" y="135"/>
                  </a:lnTo>
                  <a:lnTo>
                    <a:pt x="220" y="135"/>
                  </a:lnTo>
                  <a:lnTo>
                    <a:pt x="220" y="133"/>
                  </a:lnTo>
                  <a:lnTo>
                    <a:pt x="220" y="133"/>
                  </a:lnTo>
                  <a:lnTo>
                    <a:pt x="218" y="133"/>
                  </a:lnTo>
                  <a:lnTo>
                    <a:pt x="218" y="133"/>
                  </a:lnTo>
                  <a:lnTo>
                    <a:pt x="218" y="133"/>
                  </a:lnTo>
                  <a:lnTo>
                    <a:pt x="218" y="133"/>
                  </a:lnTo>
                  <a:lnTo>
                    <a:pt x="218" y="130"/>
                  </a:lnTo>
                  <a:lnTo>
                    <a:pt x="218" y="130"/>
                  </a:lnTo>
                  <a:lnTo>
                    <a:pt x="218" y="130"/>
                  </a:lnTo>
                  <a:lnTo>
                    <a:pt x="218" y="130"/>
                  </a:lnTo>
                  <a:lnTo>
                    <a:pt x="218" y="128"/>
                  </a:lnTo>
                  <a:lnTo>
                    <a:pt x="218" y="128"/>
                  </a:lnTo>
                  <a:lnTo>
                    <a:pt x="218" y="128"/>
                  </a:lnTo>
                  <a:lnTo>
                    <a:pt x="218" y="128"/>
                  </a:lnTo>
                  <a:lnTo>
                    <a:pt x="218" y="128"/>
                  </a:lnTo>
                  <a:lnTo>
                    <a:pt x="218" y="128"/>
                  </a:lnTo>
                  <a:lnTo>
                    <a:pt x="218" y="125"/>
                  </a:lnTo>
                  <a:lnTo>
                    <a:pt x="218" y="125"/>
                  </a:lnTo>
                  <a:lnTo>
                    <a:pt x="220" y="125"/>
                  </a:lnTo>
                  <a:lnTo>
                    <a:pt x="220" y="125"/>
                  </a:lnTo>
                  <a:lnTo>
                    <a:pt x="220" y="125"/>
                  </a:lnTo>
                  <a:lnTo>
                    <a:pt x="220" y="125"/>
                  </a:lnTo>
                  <a:lnTo>
                    <a:pt x="220" y="125"/>
                  </a:lnTo>
                  <a:lnTo>
                    <a:pt x="223" y="125"/>
                  </a:lnTo>
                  <a:lnTo>
                    <a:pt x="223" y="125"/>
                  </a:lnTo>
                  <a:lnTo>
                    <a:pt x="223" y="125"/>
                  </a:lnTo>
                  <a:lnTo>
                    <a:pt x="246" y="125"/>
                  </a:lnTo>
                  <a:lnTo>
                    <a:pt x="246" y="125"/>
                  </a:lnTo>
                  <a:lnTo>
                    <a:pt x="248" y="125"/>
                  </a:lnTo>
                  <a:lnTo>
                    <a:pt x="248" y="125"/>
                  </a:lnTo>
                  <a:lnTo>
                    <a:pt x="248" y="125"/>
                  </a:lnTo>
                  <a:lnTo>
                    <a:pt x="248" y="125"/>
                  </a:lnTo>
                  <a:lnTo>
                    <a:pt x="248" y="125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251" y="125"/>
                  </a:lnTo>
                  <a:lnTo>
                    <a:pt x="251" y="128"/>
                  </a:lnTo>
                  <a:lnTo>
                    <a:pt x="251" y="128"/>
                  </a:lnTo>
                  <a:lnTo>
                    <a:pt x="251" y="128"/>
                  </a:lnTo>
                  <a:lnTo>
                    <a:pt x="251" y="128"/>
                  </a:lnTo>
                  <a:lnTo>
                    <a:pt x="251" y="128"/>
                  </a:lnTo>
                  <a:lnTo>
                    <a:pt x="251" y="128"/>
                  </a:lnTo>
                  <a:lnTo>
                    <a:pt x="251" y="130"/>
                  </a:lnTo>
                  <a:lnTo>
                    <a:pt x="251" y="130"/>
                  </a:lnTo>
                  <a:lnTo>
                    <a:pt x="251" y="130"/>
                  </a:lnTo>
                  <a:lnTo>
                    <a:pt x="251" y="130"/>
                  </a:lnTo>
                  <a:lnTo>
                    <a:pt x="251" y="133"/>
                  </a:lnTo>
                  <a:lnTo>
                    <a:pt x="251" y="133"/>
                  </a:lnTo>
                  <a:lnTo>
                    <a:pt x="251" y="133"/>
                  </a:lnTo>
                  <a:lnTo>
                    <a:pt x="251" y="133"/>
                  </a:lnTo>
                  <a:lnTo>
                    <a:pt x="251" y="133"/>
                  </a:lnTo>
                  <a:lnTo>
                    <a:pt x="248" y="133"/>
                  </a:lnTo>
                  <a:lnTo>
                    <a:pt x="248" y="135"/>
                  </a:lnTo>
                  <a:lnTo>
                    <a:pt x="248" y="135"/>
                  </a:lnTo>
                  <a:lnTo>
                    <a:pt x="248" y="135"/>
                  </a:lnTo>
                  <a:lnTo>
                    <a:pt x="248" y="135"/>
                  </a:lnTo>
                  <a:lnTo>
                    <a:pt x="248" y="135"/>
                  </a:lnTo>
                  <a:lnTo>
                    <a:pt x="246" y="135"/>
                  </a:lnTo>
                  <a:lnTo>
                    <a:pt x="246" y="135"/>
                  </a:lnTo>
                  <a:lnTo>
                    <a:pt x="223" y="135"/>
                  </a:lnTo>
                  <a:lnTo>
                    <a:pt x="223" y="135"/>
                  </a:lnTo>
                  <a:close/>
                  <a:moveTo>
                    <a:pt x="36" y="89"/>
                  </a:moveTo>
                  <a:lnTo>
                    <a:pt x="241" y="89"/>
                  </a:lnTo>
                  <a:lnTo>
                    <a:pt x="241" y="115"/>
                  </a:lnTo>
                  <a:lnTo>
                    <a:pt x="36" y="115"/>
                  </a:lnTo>
                  <a:lnTo>
                    <a:pt x="36" y="89"/>
                  </a:lnTo>
                  <a:close/>
                  <a:moveTo>
                    <a:pt x="18" y="71"/>
                  </a:moveTo>
                  <a:lnTo>
                    <a:pt x="138" y="10"/>
                  </a:lnTo>
                  <a:lnTo>
                    <a:pt x="259" y="71"/>
                  </a:lnTo>
                  <a:lnTo>
                    <a:pt x="253" y="79"/>
                  </a:lnTo>
                  <a:lnTo>
                    <a:pt x="23" y="79"/>
                  </a:lnTo>
                  <a:lnTo>
                    <a:pt x="18" y="71"/>
                  </a:lnTo>
                  <a:close/>
                  <a:moveTo>
                    <a:pt x="138" y="0"/>
                  </a:moveTo>
                  <a:lnTo>
                    <a:pt x="2" y="69"/>
                  </a:lnTo>
                  <a:lnTo>
                    <a:pt x="18" y="89"/>
                  </a:lnTo>
                  <a:lnTo>
                    <a:pt x="26" y="89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3" y="115"/>
                  </a:lnTo>
                  <a:lnTo>
                    <a:pt x="23" y="117"/>
                  </a:lnTo>
                  <a:lnTo>
                    <a:pt x="20" y="117"/>
                  </a:lnTo>
                  <a:lnTo>
                    <a:pt x="20" y="117"/>
                  </a:lnTo>
                  <a:lnTo>
                    <a:pt x="20" y="117"/>
                  </a:lnTo>
                  <a:lnTo>
                    <a:pt x="18" y="120"/>
                  </a:lnTo>
                  <a:lnTo>
                    <a:pt x="18" y="120"/>
                  </a:lnTo>
                  <a:lnTo>
                    <a:pt x="18" y="123"/>
                  </a:lnTo>
                  <a:lnTo>
                    <a:pt x="15" y="123"/>
                  </a:lnTo>
                  <a:lnTo>
                    <a:pt x="15" y="123"/>
                  </a:lnTo>
                  <a:lnTo>
                    <a:pt x="15" y="125"/>
                  </a:lnTo>
                  <a:lnTo>
                    <a:pt x="15" y="125"/>
                  </a:lnTo>
                  <a:lnTo>
                    <a:pt x="15" y="128"/>
                  </a:lnTo>
                  <a:lnTo>
                    <a:pt x="15" y="128"/>
                  </a:lnTo>
                  <a:lnTo>
                    <a:pt x="15" y="130"/>
                  </a:lnTo>
                  <a:lnTo>
                    <a:pt x="15" y="130"/>
                  </a:lnTo>
                  <a:lnTo>
                    <a:pt x="15" y="133"/>
                  </a:lnTo>
                  <a:lnTo>
                    <a:pt x="15" y="133"/>
                  </a:lnTo>
                  <a:lnTo>
                    <a:pt x="15" y="135"/>
                  </a:lnTo>
                  <a:lnTo>
                    <a:pt x="15" y="135"/>
                  </a:lnTo>
                  <a:lnTo>
                    <a:pt x="18" y="138"/>
                  </a:lnTo>
                  <a:lnTo>
                    <a:pt x="18" y="138"/>
                  </a:lnTo>
                  <a:lnTo>
                    <a:pt x="18" y="138"/>
                  </a:lnTo>
                  <a:lnTo>
                    <a:pt x="18" y="140"/>
                  </a:lnTo>
                  <a:lnTo>
                    <a:pt x="20" y="140"/>
                  </a:lnTo>
                  <a:lnTo>
                    <a:pt x="20" y="143"/>
                  </a:lnTo>
                  <a:lnTo>
                    <a:pt x="23" y="143"/>
                  </a:lnTo>
                  <a:lnTo>
                    <a:pt x="23" y="143"/>
                  </a:lnTo>
                  <a:lnTo>
                    <a:pt x="26" y="143"/>
                  </a:lnTo>
                  <a:lnTo>
                    <a:pt x="26" y="143"/>
                  </a:lnTo>
                  <a:lnTo>
                    <a:pt x="28" y="146"/>
                  </a:lnTo>
                  <a:lnTo>
                    <a:pt x="28" y="210"/>
                  </a:lnTo>
                  <a:lnTo>
                    <a:pt x="26" y="210"/>
                  </a:lnTo>
                  <a:lnTo>
                    <a:pt x="26" y="210"/>
                  </a:lnTo>
                  <a:lnTo>
                    <a:pt x="26" y="210"/>
                  </a:lnTo>
                  <a:lnTo>
                    <a:pt x="26" y="210"/>
                  </a:lnTo>
                  <a:lnTo>
                    <a:pt x="23" y="212"/>
                  </a:lnTo>
                  <a:lnTo>
                    <a:pt x="23" y="212"/>
                  </a:lnTo>
                  <a:lnTo>
                    <a:pt x="23" y="212"/>
                  </a:lnTo>
                  <a:lnTo>
                    <a:pt x="23" y="212"/>
                  </a:lnTo>
                  <a:lnTo>
                    <a:pt x="23" y="212"/>
                  </a:lnTo>
                  <a:lnTo>
                    <a:pt x="23" y="215"/>
                  </a:lnTo>
                  <a:lnTo>
                    <a:pt x="23" y="215"/>
                  </a:lnTo>
                  <a:lnTo>
                    <a:pt x="23" y="215"/>
                  </a:lnTo>
                  <a:lnTo>
                    <a:pt x="23" y="215"/>
                  </a:lnTo>
                  <a:lnTo>
                    <a:pt x="23" y="217"/>
                  </a:lnTo>
                  <a:lnTo>
                    <a:pt x="23" y="217"/>
                  </a:lnTo>
                  <a:lnTo>
                    <a:pt x="23" y="228"/>
                  </a:lnTo>
                  <a:lnTo>
                    <a:pt x="8" y="228"/>
                  </a:lnTo>
                  <a:lnTo>
                    <a:pt x="8" y="248"/>
                  </a:lnTo>
                  <a:lnTo>
                    <a:pt x="5" y="248"/>
                  </a:lnTo>
                  <a:lnTo>
                    <a:pt x="5" y="266"/>
                  </a:lnTo>
                  <a:lnTo>
                    <a:pt x="0" y="266"/>
                  </a:lnTo>
                  <a:lnTo>
                    <a:pt x="0" y="276"/>
                  </a:lnTo>
                  <a:lnTo>
                    <a:pt x="276" y="276"/>
                  </a:lnTo>
                  <a:lnTo>
                    <a:pt x="276" y="266"/>
                  </a:lnTo>
                  <a:lnTo>
                    <a:pt x="271" y="266"/>
                  </a:lnTo>
                  <a:lnTo>
                    <a:pt x="271" y="248"/>
                  </a:lnTo>
                  <a:lnTo>
                    <a:pt x="269" y="248"/>
                  </a:lnTo>
                  <a:lnTo>
                    <a:pt x="269" y="228"/>
                  </a:lnTo>
                  <a:lnTo>
                    <a:pt x="253" y="228"/>
                  </a:lnTo>
                  <a:lnTo>
                    <a:pt x="253" y="217"/>
                  </a:lnTo>
                  <a:lnTo>
                    <a:pt x="253" y="217"/>
                  </a:lnTo>
                  <a:lnTo>
                    <a:pt x="253" y="215"/>
                  </a:lnTo>
                  <a:lnTo>
                    <a:pt x="253" y="215"/>
                  </a:lnTo>
                  <a:lnTo>
                    <a:pt x="253" y="215"/>
                  </a:lnTo>
                  <a:lnTo>
                    <a:pt x="253" y="215"/>
                  </a:lnTo>
                  <a:lnTo>
                    <a:pt x="253" y="212"/>
                  </a:lnTo>
                  <a:lnTo>
                    <a:pt x="253" y="212"/>
                  </a:lnTo>
                  <a:lnTo>
                    <a:pt x="253" y="212"/>
                  </a:lnTo>
                  <a:lnTo>
                    <a:pt x="253" y="212"/>
                  </a:lnTo>
                  <a:lnTo>
                    <a:pt x="253" y="212"/>
                  </a:lnTo>
                  <a:lnTo>
                    <a:pt x="251" y="210"/>
                  </a:lnTo>
                  <a:lnTo>
                    <a:pt x="251" y="210"/>
                  </a:lnTo>
                  <a:lnTo>
                    <a:pt x="251" y="210"/>
                  </a:lnTo>
                  <a:lnTo>
                    <a:pt x="251" y="210"/>
                  </a:lnTo>
                  <a:lnTo>
                    <a:pt x="248" y="210"/>
                  </a:lnTo>
                  <a:lnTo>
                    <a:pt x="248" y="146"/>
                  </a:lnTo>
                  <a:lnTo>
                    <a:pt x="251" y="143"/>
                  </a:lnTo>
                  <a:lnTo>
                    <a:pt x="251" y="143"/>
                  </a:lnTo>
                  <a:lnTo>
                    <a:pt x="253" y="143"/>
                  </a:lnTo>
                  <a:lnTo>
                    <a:pt x="253" y="143"/>
                  </a:lnTo>
                  <a:lnTo>
                    <a:pt x="256" y="143"/>
                  </a:lnTo>
                  <a:lnTo>
                    <a:pt x="256" y="140"/>
                  </a:lnTo>
                  <a:lnTo>
                    <a:pt x="259" y="140"/>
                  </a:lnTo>
                  <a:lnTo>
                    <a:pt x="259" y="138"/>
                  </a:lnTo>
                  <a:lnTo>
                    <a:pt x="259" y="138"/>
                  </a:lnTo>
                  <a:lnTo>
                    <a:pt x="259" y="138"/>
                  </a:lnTo>
                  <a:lnTo>
                    <a:pt x="261" y="135"/>
                  </a:lnTo>
                  <a:lnTo>
                    <a:pt x="261" y="135"/>
                  </a:lnTo>
                  <a:lnTo>
                    <a:pt x="261" y="133"/>
                  </a:lnTo>
                  <a:lnTo>
                    <a:pt x="261" y="133"/>
                  </a:lnTo>
                  <a:lnTo>
                    <a:pt x="261" y="130"/>
                  </a:lnTo>
                  <a:lnTo>
                    <a:pt x="261" y="130"/>
                  </a:lnTo>
                  <a:lnTo>
                    <a:pt x="261" y="128"/>
                  </a:lnTo>
                  <a:lnTo>
                    <a:pt x="261" y="128"/>
                  </a:lnTo>
                  <a:lnTo>
                    <a:pt x="261" y="125"/>
                  </a:lnTo>
                  <a:lnTo>
                    <a:pt x="261" y="125"/>
                  </a:lnTo>
                  <a:lnTo>
                    <a:pt x="261" y="123"/>
                  </a:lnTo>
                  <a:lnTo>
                    <a:pt x="261" y="123"/>
                  </a:lnTo>
                  <a:lnTo>
                    <a:pt x="259" y="123"/>
                  </a:lnTo>
                  <a:lnTo>
                    <a:pt x="259" y="120"/>
                  </a:lnTo>
                  <a:lnTo>
                    <a:pt x="259" y="120"/>
                  </a:lnTo>
                  <a:lnTo>
                    <a:pt x="256" y="117"/>
                  </a:lnTo>
                  <a:lnTo>
                    <a:pt x="256" y="117"/>
                  </a:lnTo>
                  <a:lnTo>
                    <a:pt x="256" y="117"/>
                  </a:lnTo>
                  <a:lnTo>
                    <a:pt x="253" y="117"/>
                  </a:lnTo>
                  <a:lnTo>
                    <a:pt x="253" y="115"/>
                  </a:lnTo>
                  <a:lnTo>
                    <a:pt x="251" y="115"/>
                  </a:lnTo>
                  <a:lnTo>
                    <a:pt x="251" y="115"/>
                  </a:lnTo>
                  <a:lnTo>
                    <a:pt x="251" y="89"/>
                  </a:lnTo>
                  <a:lnTo>
                    <a:pt x="259" y="89"/>
                  </a:lnTo>
                  <a:lnTo>
                    <a:pt x="274" y="69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3" name="Group 45">
            <a:extLst>
              <a:ext uri="{FF2B5EF4-FFF2-40B4-BE49-F238E27FC236}">
                <a16:creationId xmlns:a16="http://schemas.microsoft.com/office/drawing/2014/main" id="{929E2C98-114F-4D19-B719-60133A037A7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99422" y="1933890"/>
            <a:ext cx="2007791" cy="2007791"/>
            <a:chOff x="4332" y="176"/>
            <a:chExt cx="530" cy="530"/>
          </a:xfrm>
        </p:grpSpPr>
        <p:sp>
          <p:nvSpPr>
            <p:cNvPr id="94" name="AutoShape 44">
              <a:extLst>
                <a:ext uri="{FF2B5EF4-FFF2-40B4-BE49-F238E27FC236}">
                  <a16:creationId xmlns:a16="http://schemas.microsoft.com/office/drawing/2014/main" id="{90E9AFAC-9C31-4281-9A9A-EB02FF8F10B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332" y="176"/>
              <a:ext cx="530" cy="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Oval 46">
              <a:extLst>
                <a:ext uri="{FF2B5EF4-FFF2-40B4-BE49-F238E27FC236}">
                  <a16:creationId xmlns:a16="http://schemas.microsoft.com/office/drawing/2014/main" id="{5B3C2617-9F43-4B4C-94DE-129FDBAD5D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2" y="176"/>
              <a:ext cx="532" cy="532"/>
            </a:xfrm>
            <a:prstGeom prst="ellipse">
              <a:avLst/>
            </a:prstGeom>
            <a:solidFill>
              <a:srgbClr val="0091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47">
              <a:extLst>
                <a:ext uri="{FF2B5EF4-FFF2-40B4-BE49-F238E27FC236}">
                  <a16:creationId xmlns:a16="http://schemas.microsoft.com/office/drawing/2014/main" id="{746D2B5D-1E31-4659-9993-EFAD8C83AB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50" y="194"/>
              <a:ext cx="497" cy="497"/>
            </a:xfrm>
            <a:custGeom>
              <a:avLst/>
              <a:gdLst>
                <a:gd name="T0" fmla="*/ 97 w 194"/>
                <a:gd name="T1" fmla="*/ 5 h 194"/>
                <a:gd name="T2" fmla="*/ 189 w 194"/>
                <a:gd name="T3" fmla="*/ 97 h 194"/>
                <a:gd name="T4" fmla="*/ 97 w 194"/>
                <a:gd name="T5" fmla="*/ 189 h 194"/>
                <a:gd name="T6" fmla="*/ 5 w 194"/>
                <a:gd name="T7" fmla="*/ 97 h 194"/>
                <a:gd name="T8" fmla="*/ 97 w 194"/>
                <a:gd name="T9" fmla="*/ 5 h 194"/>
                <a:gd name="T10" fmla="*/ 97 w 194"/>
                <a:gd name="T11" fmla="*/ 0 h 194"/>
                <a:gd name="T12" fmla="*/ 0 w 194"/>
                <a:gd name="T13" fmla="*/ 97 h 194"/>
                <a:gd name="T14" fmla="*/ 97 w 194"/>
                <a:gd name="T15" fmla="*/ 194 h 194"/>
                <a:gd name="T16" fmla="*/ 194 w 194"/>
                <a:gd name="T17" fmla="*/ 97 h 194"/>
                <a:gd name="T18" fmla="*/ 97 w 194"/>
                <a:gd name="T19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4" h="194">
                  <a:moveTo>
                    <a:pt x="97" y="5"/>
                  </a:moveTo>
                  <a:cubicBezTo>
                    <a:pt x="148" y="5"/>
                    <a:pt x="189" y="46"/>
                    <a:pt x="189" y="97"/>
                  </a:cubicBezTo>
                  <a:cubicBezTo>
                    <a:pt x="189" y="148"/>
                    <a:pt x="148" y="189"/>
                    <a:pt x="97" y="189"/>
                  </a:cubicBezTo>
                  <a:cubicBezTo>
                    <a:pt x="46" y="189"/>
                    <a:pt x="5" y="148"/>
                    <a:pt x="5" y="97"/>
                  </a:cubicBezTo>
                  <a:cubicBezTo>
                    <a:pt x="5" y="46"/>
                    <a:pt x="46" y="5"/>
                    <a:pt x="97" y="5"/>
                  </a:cubicBezTo>
                  <a:moveTo>
                    <a:pt x="97" y="0"/>
                  </a:moveTo>
                  <a:cubicBezTo>
                    <a:pt x="44" y="0"/>
                    <a:pt x="0" y="44"/>
                    <a:pt x="0" y="97"/>
                  </a:cubicBezTo>
                  <a:cubicBezTo>
                    <a:pt x="0" y="150"/>
                    <a:pt x="44" y="194"/>
                    <a:pt x="97" y="194"/>
                  </a:cubicBezTo>
                  <a:cubicBezTo>
                    <a:pt x="150" y="194"/>
                    <a:pt x="194" y="150"/>
                    <a:pt x="194" y="97"/>
                  </a:cubicBezTo>
                  <a:cubicBezTo>
                    <a:pt x="194" y="44"/>
                    <a:pt x="150" y="0"/>
                    <a:pt x="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48">
              <a:extLst>
                <a:ext uri="{FF2B5EF4-FFF2-40B4-BE49-F238E27FC236}">
                  <a16:creationId xmlns:a16="http://schemas.microsoft.com/office/drawing/2014/main" id="{F59DD9BD-8B42-4A6C-ABAF-4237548435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2" y="304"/>
              <a:ext cx="272" cy="276"/>
            </a:xfrm>
            <a:custGeom>
              <a:avLst/>
              <a:gdLst>
                <a:gd name="T0" fmla="*/ 44 w 272"/>
                <a:gd name="T1" fmla="*/ 51 h 276"/>
                <a:gd name="T2" fmla="*/ 41 w 272"/>
                <a:gd name="T3" fmla="*/ 51 h 276"/>
                <a:gd name="T4" fmla="*/ 41 w 272"/>
                <a:gd name="T5" fmla="*/ 54 h 276"/>
                <a:gd name="T6" fmla="*/ 41 w 272"/>
                <a:gd name="T7" fmla="*/ 56 h 276"/>
                <a:gd name="T8" fmla="*/ 41 w 272"/>
                <a:gd name="T9" fmla="*/ 59 h 276"/>
                <a:gd name="T10" fmla="*/ 93 w 272"/>
                <a:gd name="T11" fmla="*/ 138 h 276"/>
                <a:gd name="T12" fmla="*/ 95 w 272"/>
                <a:gd name="T13" fmla="*/ 138 h 276"/>
                <a:gd name="T14" fmla="*/ 98 w 272"/>
                <a:gd name="T15" fmla="*/ 138 h 276"/>
                <a:gd name="T16" fmla="*/ 100 w 272"/>
                <a:gd name="T17" fmla="*/ 138 h 276"/>
                <a:gd name="T18" fmla="*/ 162 w 272"/>
                <a:gd name="T19" fmla="*/ 156 h 276"/>
                <a:gd name="T20" fmla="*/ 162 w 272"/>
                <a:gd name="T21" fmla="*/ 159 h 276"/>
                <a:gd name="T22" fmla="*/ 167 w 272"/>
                <a:gd name="T23" fmla="*/ 159 h 276"/>
                <a:gd name="T24" fmla="*/ 169 w 272"/>
                <a:gd name="T25" fmla="*/ 159 h 276"/>
                <a:gd name="T26" fmla="*/ 200 w 272"/>
                <a:gd name="T27" fmla="*/ 130 h 276"/>
                <a:gd name="T28" fmla="*/ 228 w 272"/>
                <a:gd name="T29" fmla="*/ 192 h 276"/>
                <a:gd name="T30" fmla="*/ 226 w 272"/>
                <a:gd name="T31" fmla="*/ 192 h 276"/>
                <a:gd name="T32" fmla="*/ 223 w 272"/>
                <a:gd name="T33" fmla="*/ 195 h 276"/>
                <a:gd name="T34" fmla="*/ 223 w 272"/>
                <a:gd name="T35" fmla="*/ 197 h 276"/>
                <a:gd name="T36" fmla="*/ 223 w 272"/>
                <a:gd name="T37" fmla="*/ 200 h 276"/>
                <a:gd name="T38" fmla="*/ 223 w 272"/>
                <a:gd name="T39" fmla="*/ 202 h 276"/>
                <a:gd name="T40" fmla="*/ 226 w 272"/>
                <a:gd name="T41" fmla="*/ 202 h 276"/>
                <a:gd name="T42" fmla="*/ 228 w 272"/>
                <a:gd name="T43" fmla="*/ 205 h 276"/>
                <a:gd name="T44" fmla="*/ 262 w 272"/>
                <a:gd name="T45" fmla="*/ 207 h 276"/>
                <a:gd name="T46" fmla="*/ 264 w 272"/>
                <a:gd name="T47" fmla="*/ 207 h 276"/>
                <a:gd name="T48" fmla="*/ 267 w 272"/>
                <a:gd name="T49" fmla="*/ 207 h 276"/>
                <a:gd name="T50" fmla="*/ 267 w 272"/>
                <a:gd name="T51" fmla="*/ 205 h 276"/>
                <a:gd name="T52" fmla="*/ 267 w 272"/>
                <a:gd name="T53" fmla="*/ 202 h 276"/>
                <a:gd name="T54" fmla="*/ 272 w 272"/>
                <a:gd name="T55" fmla="*/ 166 h 276"/>
                <a:gd name="T56" fmla="*/ 272 w 272"/>
                <a:gd name="T57" fmla="*/ 164 h 276"/>
                <a:gd name="T58" fmla="*/ 269 w 272"/>
                <a:gd name="T59" fmla="*/ 161 h 276"/>
                <a:gd name="T60" fmla="*/ 267 w 272"/>
                <a:gd name="T61" fmla="*/ 161 h 276"/>
                <a:gd name="T62" fmla="*/ 264 w 272"/>
                <a:gd name="T63" fmla="*/ 161 h 276"/>
                <a:gd name="T64" fmla="*/ 262 w 272"/>
                <a:gd name="T65" fmla="*/ 161 h 276"/>
                <a:gd name="T66" fmla="*/ 259 w 272"/>
                <a:gd name="T67" fmla="*/ 164 h 276"/>
                <a:gd name="T68" fmla="*/ 259 w 272"/>
                <a:gd name="T69" fmla="*/ 166 h 276"/>
                <a:gd name="T70" fmla="*/ 205 w 272"/>
                <a:gd name="T71" fmla="*/ 118 h 276"/>
                <a:gd name="T72" fmla="*/ 203 w 272"/>
                <a:gd name="T73" fmla="*/ 115 h 276"/>
                <a:gd name="T74" fmla="*/ 200 w 272"/>
                <a:gd name="T75" fmla="*/ 115 h 276"/>
                <a:gd name="T76" fmla="*/ 198 w 272"/>
                <a:gd name="T77" fmla="*/ 115 h 276"/>
                <a:gd name="T78" fmla="*/ 195 w 272"/>
                <a:gd name="T79" fmla="*/ 115 h 276"/>
                <a:gd name="T80" fmla="*/ 136 w 272"/>
                <a:gd name="T81" fmla="*/ 95 h 276"/>
                <a:gd name="T82" fmla="*/ 136 w 272"/>
                <a:gd name="T83" fmla="*/ 92 h 276"/>
                <a:gd name="T84" fmla="*/ 131 w 272"/>
                <a:gd name="T85" fmla="*/ 92 h 276"/>
                <a:gd name="T86" fmla="*/ 128 w 272"/>
                <a:gd name="T87" fmla="*/ 95 h 276"/>
                <a:gd name="T88" fmla="*/ 54 w 272"/>
                <a:gd name="T89" fmla="*/ 51 h 276"/>
                <a:gd name="T90" fmla="*/ 52 w 272"/>
                <a:gd name="T91" fmla="*/ 49 h 276"/>
                <a:gd name="T92" fmla="*/ 49 w 272"/>
                <a:gd name="T93" fmla="*/ 49 h 276"/>
                <a:gd name="T94" fmla="*/ 0 w 272"/>
                <a:gd name="T95" fmla="*/ 43 h 276"/>
                <a:gd name="T96" fmla="*/ 0 w 272"/>
                <a:gd name="T97" fmla="*/ 115 h 276"/>
                <a:gd name="T98" fmla="*/ 0 w 272"/>
                <a:gd name="T99" fmla="*/ 189 h 276"/>
                <a:gd name="T100" fmla="*/ 72 w 272"/>
                <a:gd name="T101" fmla="*/ 264 h 276"/>
                <a:gd name="T102" fmla="*/ 144 w 272"/>
                <a:gd name="T103" fmla="*/ 264 h 276"/>
                <a:gd name="T104" fmla="*/ 216 w 272"/>
                <a:gd name="T105" fmla="*/ 264 h 276"/>
                <a:gd name="T106" fmla="*/ 269 w 272"/>
                <a:gd name="T107" fmla="*/ 264 h 276"/>
                <a:gd name="T108" fmla="*/ 13 w 272"/>
                <a:gd name="T109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2" h="276">
                  <a:moveTo>
                    <a:pt x="47" y="49"/>
                  </a:moveTo>
                  <a:lnTo>
                    <a:pt x="47" y="49"/>
                  </a:lnTo>
                  <a:lnTo>
                    <a:pt x="47" y="49"/>
                  </a:lnTo>
                  <a:lnTo>
                    <a:pt x="44" y="51"/>
                  </a:lnTo>
                  <a:lnTo>
                    <a:pt x="44" y="51"/>
                  </a:lnTo>
                  <a:lnTo>
                    <a:pt x="44" y="51"/>
                  </a:lnTo>
                  <a:lnTo>
                    <a:pt x="44" y="51"/>
                  </a:lnTo>
                  <a:lnTo>
                    <a:pt x="41" y="51"/>
                  </a:lnTo>
                  <a:lnTo>
                    <a:pt x="41" y="54"/>
                  </a:lnTo>
                  <a:lnTo>
                    <a:pt x="41" y="54"/>
                  </a:lnTo>
                  <a:lnTo>
                    <a:pt x="41" y="54"/>
                  </a:lnTo>
                  <a:lnTo>
                    <a:pt x="41" y="54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1" y="56"/>
                  </a:lnTo>
                  <a:lnTo>
                    <a:pt x="41" y="59"/>
                  </a:lnTo>
                  <a:lnTo>
                    <a:pt x="41" y="59"/>
                  </a:lnTo>
                  <a:lnTo>
                    <a:pt x="41" y="59"/>
                  </a:lnTo>
                  <a:lnTo>
                    <a:pt x="41" y="59"/>
                  </a:lnTo>
                  <a:lnTo>
                    <a:pt x="90" y="136"/>
                  </a:lnTo>
                  <a:lnTo>
                    <a:pt x="93" y="136"/>
                  </a:lnTo>
                  <a:lnTo>
                    <a:pt x="93" y="136"/>
                  </a:lnTo>
                  <a:lnTo>
                    <a:pt x="93" y="138"/>
                  </a:lnTo>
                  <a:lnTo>
                    <a:pt x="93" y="138"/>
                  </a:lnTo>
                  <a:lnTo>
                    <a:pt x="93" y="138"/>
                  </a:lnTo>
                  <a:lnTo>
                    <a:pt x="95" y="138"/>
                  </a:lnTo>
                  <a:lnTo>
                    <a:pt x="95" y="138"/>
                  </a:lnTo>
                  <a:lnTo>
                    <a:pt x="95" y="138"/>
                  </a:lnTo>
                  <a:lnTo>
                    <a:pt x="95" y="138"/>
                  </a:lnTo>
                  <a:lnTo>
                    <a:pt x="98" y="138"/>
                  </a:lnTo>
                  <a:lnTo>
                    <a:pt x="98" y="138"/>
                  </a:lnTo>
                  <a:lnTo>
                    <a:pt x="98" y="138"/>
                  </a:lnTo>
                  <a:lnTo>
                    <a:pt x="98" y="138"/>
                  </a:lnTo>
                  <a:lnTo>
                    <a:pt x="100" y="138"/>
                  </a:lnTo>
                  <a:lnTo>
                    <a:pt x="100" y="138"/>
                  </a:lnTo>
                  <a:lnTo>
                    <a:pt x="100" y="138"/>
                  </a:lnTo>
                  <a:lnTo>
                    <a:pt x="131" y="110"/>
                  </a:lnTo>
                  <a:lnTo>
                    <a:pt x="159" y="156"/>
                  </a:lnTo>
                  <a:lnTo>
                    <a:pt x="162" y="156"/>
                  </a:lnTo>
                  <a:lnTo>
                    <a:pt x="162" y="156"/>
                  </a:lnTo>
                  <a:lnTo>
                    <a:pt x="162" y="156"/>
                  </a:lnTo>
                  <a:lnTo>
                    <a:pt x="162" y="156"/>
                  </a:lnTo>
                  <a:lnTo>
                    <a:pt x="162" y="159"/>
                  </a:lnTo>
                  <a:lnTo>
                    <a:pt x="164" y="159"/>
                  </a:lnTo>
                  <a:lnTo>
                    <a:pt x="164" y="159"/>
                  </a:lnTo>
                  <a:lnTo>
                    <a:pt x="164" y="159"/>
                  </a:lnTo>
                  <a:lnTo>
                    <a:pt x="167" y="159"/>
                  </a:lnTo>
                  <a:lnTo>
                    <a:pt x="167" y="159"/>
                  </a:lnTo>
                  <a:lnTo>
                    <a:pt x="167" y="159"/>
                  </a:lnTo>
                  <a:lnTo>
                    <a:pt x="167" y="159"/>
                  </a:lnTo>
                  <a:lnTo>
                    <a:pt x="169" y="159"/>
                  </a:lnTo>
                  <a:lnTo>
                    <a:pt x="169" y="159"/>
                  </a:lnTo>
                  <a:lnTo>
                    <a:pt x="169" y="156"/>
                  </a:lnTo>
                  <a:lnTo>
                    <a:pt x="169" y="156"/>
                  </a:lnTo>
                  <a:lnTo>
                    <a:pt x="200" y="130"/>
                  </a:lnTo>
                  <a:lnTo>
                    <a:pt x="246" y="192"/>
                  </a:lnTo>
                  <a:lnTo>
                    <a:pt x="228" y="192"/>
                  </a:lnTo>
                  <a:lnTo>
                    <a:pt x="228" y="192"/>
                  </a:lnTo>
                  <a:lnTo>
                    <a:pt x="228" y="192"/>
                  </a:lnTo>
                  <a:lnTo>
                    <a:pt x="228" y="192"/>
                  </a:lnTo>
                  <a:lnTo>
                    <a:pt x="226" y="192"/>
                  </a:lnTo>
                  <a:lnTo>
                    <a:pt x="226" y="192"/>
                  </a:lnTo>
                  <a:lnTo>
                    <a:pt x="226" y="192"/>
                  </a:lnTo>
                  <a:lnTo>
                    <a:pt x="226" y="192"/>
                  </a:lnTo>
                  <a:lnTo>
                    <a:pt x="226" y="192"/>
                  </a:lnTo>
                  <a:lnTo>
                    <a:pt x="223" y="195"/>
                  </a:lnTo>
                  <a:lnTo>
                    <a:pt x="223" y="195"/>
                  </a:lnTo>
                  <a:lnTo>
                    <a:pt x="223" y="195"/>
                  </a:lnTo>
                  <a:lnTo>
                    <a:pt x="223" y="195"/>
                  </a:lnTo>
                  <a:lnTo>
                    <a:pt x="223" y="195"/>
                  </a:lnTo>
                  <a:lnTo>
                    <a:pt x="223" y="197"/>
                  </a:lnTo>
                  <a:lnTo>
                    <a:pt x="223" y="197"/>
                  </a:lnTo>
                  <a:lnTo>
                    <a:pt x="223" y="197"/>
                  </a:lnTo>
                  <a:lnTo>
                    <a:pt x="223" y="197"/>
                  </a:lnTo>
                  <a:lnTo>
                    <a:pt x="223" y="200"/>
                  </a:lnTo>
                  <a:lnTo>
                    <a:pt x="223" y="200"/>
                  </a:lnTo>
                  <a:lnTo>
                    <a:pt x="223" y="200"/>
                  </a:lnTo>
                  <a:lnTo>
                    <a:pt x="223" y="200"/>
                  </a:lnTo>
                  <a:lnTo>
                    <a:pt x="223" y="202"/>
                  </a:lnTo>
                  <a:lnTo>
                    <a:pt x="223" y="202"/>
                  </a:lnTo>
                  <a:lnTo>
                    <a:pt x="223" y="202"/>
                  </a:lnTo>
                  <a:lnTo>
                    <a:pt x="223" y="202"/>
                  </a:lnTo>
                  <a:lnTo>
                    <a:pt x="226" y="202"/>
                  </a:lnTo>
                  <a:lnTo>
                    <a:pt x="226" y="205"/>
                  </a:lnTo>
                  <a:lnTo>
                    <a:pt x="226" y="205"/>
                  </a:lnTo>
                  <a:lnTo>
                    <a:pt x="226" y="205"/>
                  </a:lnTo>
                  <a:lnTo>
                    <a:pt x="228" y="205"/>
                  </a:lnTo>
                  <a:lnTo>
                    <a:pt x="228" y="205"/>
                  </a:lnTo>
                  <a:lnTo>
                    <a:pt x="228" y="205"/>
                  </a:lnTo>
                  <a:lnTo>
                    <a:pt x="262" y="207"/>
                  </a:lnTo>
                  <a:lnTo>
                    <a:pt x="262" y="207"/>
                  </a:lnTo>
                  <a:lnTo>
                    <a:pt x="262" y="207"/>
                  </a:lnTo>
                  <a:lnTo>
                    <a:pt x="262" y="207"/>
                  </a:lnTo>
                  <a:lnTo>
                    <a:pt x="264" y="207"/>
                  </a:lnTo>
                  <a:lnTo>
                    <a:pt x="264" y="207"/>
                  </a:lnTo>
                  <a:lnTo>
                    <a:pt x="264" y="207"/>
                  </a:lnTo>
                  <a:lnTo>
                    <a:pt x="264" y="207"/>
                  </a:lnTo>
                  <a:lnTo>
                    <a:pt x="267" y="207"/>
                  </a:lnTo>
                  <a:lnTo>
                    <a:pt x="267" y="207"/>
                  </a:lnTo>
                  <a:lnTo>
                    <a:pt x="267" y="207"/>
                  </a:lnTo>
                  <a:lnTo>
                    <a:pt x="267" y="207"/>
                  </a:lnTo>
                  <a:lnTo>
                    <a:pt x="267" y="205"/>
                  </a:lnTo>
                  <a:lnTo>
                    <a:pt x="267" y="205"/>
                  </a:lnTo>
                  <a:lnTo>
                    <a:pt x="267" y="205"/>
                  </a:lnTo>
                  <a:lnTo>
                    <a:pt x="267" y="205"/>
                  </a:lnTo>
                  <a:lnTo>
                    <a:pt x="267" y="205"/>
                  </a:lnTo>
                  <a:lnTo>
                    <a:pt x="267" y="202"/>
                  </a:lnTo>
                  <a:lnTo>
                    <a:pt x="269" y="202"/>
                  </a:lnTo>
                  <a:lnTo>
                    <a:pt x="269" y="202"/>
                  </a:lnTo>
                  <a:lnTo>
                    <a:pt x="269" y="202"/>
                  </a:lnTo>
                  <a:lnTo>
                    <a:pt x="272" y="166"/>
                  </a:lnTo>
                  <a:lnTo>
                    <a:pt x="272" y="166"/>
                  </a:lnTo>
                  <a:lnTo>
                    <a:pt x="272" y="166"/>
                  </a:lnTo>
                  <a:lnTo>
                    <a:pt x="272" y="164"/>
                  </a:lnTo>
                  <a:lnTo>
                    <a:pt x="272" y="164"/>
                  </a:lnTo>
                  <a:lnTo>
                    <a:pt x="269" y="164"/>
                  </a:lnTo>
                  <a:lnTo>
                    <a:pt x="269" y="164"/>
                  </a:lnTo>
                  <a:lnTo>
                    <a:pt x="269" y="164"/>
                  </a:lnTo>
                  <a:lnTo>
                    <a:pt x="269" y="161"/>
                  </a:lnTo>
                  <a:lnTo>
                    <a:pt x="269" y="161"/>
                  </a:lnTo>
                  <a:lnTo>
                    <a:pt x="269" y="161"/>
                  </a:lnTo>
                  <a:lnTo>
                    <a:pt x="267" y="161"/>
                  </a:lnTo>
                  <a:lnTo>
                    <a:pt x="267" y="161"/>
                  </a:lnTo>
                  <a:lnTo>
                    <a:pt x="267" y="161"/>
                  </a:lnTo>
                  <a:lnTo>
                    <a:pt x="267" y="161"/>
                  </a:lnTo>
                  <a:lnTo>
                    <a:pt x="264" y="161"/>
                  </a:lnTo>
                  <a:lnTo>
                    <a:pt x="264" y="161"/>
                  </a:lnTo>
                  <a:lnTo>
                    <a:pt x="264" y="161"/>
                  </a:lnTo>
                  <a:lnTo>
                    <a:pt x="264" y="161"/>
                  </a:lnTo>
                  <a:lnTo>
                    <a:pt x="262" y="161"/>
                  </a:lnTo>
                  <a:lnTo>
                    <a:pt x="262" y="161"/>
                  </a:lnTo>
                  <a:lnTo>
                    <a:pt x="262" y="161"/>
                  </a:lnTo>
                  <a:lnTo>
                    <a:pt x="262" y="161"/>
                  </a:lnTo>
                  <a:lnTo>
                    <a:pt x="259" y="161"/>
                  </a:lnTo>
                  <a:lnTo>
                    <a:pt x="259" y="164"/>
                  </a:lnTo>
                  <a:lnTo>
                    <a:pt x="259" y="164"/>
                  </a:lnTo>
                  <a:lnTo>
                    <a:pt x="259" y="164"/>
                  </a:lnTo>
                  <a:lnTo>
                    <a:pt x="259" y="164"/>
                  </a:lnTo>
                  <a:lnTo>
                    <a:pt x="259" y="166"/>
                  </a:lnTo>
                  <a:lnTo>
                    <a:pt x="259" y="166"/>
                  </a:lnTo>
                  <a:lnTo>
                    <a:pt x="259" y="166"/>
                  </a:lnTo>
                  <a:lnTo>
                    <a:pt x="257" y="184"/>
                  </a:lnTo>
                  <a:lnTo>
                    <a:pt x="205" y="118"/>
                  </a:lnTo>
                  <a:lnTo>
                    <a:pt x="205" y="118"/>
                  </a:lnTo>
                  <a:lnTo>
                    <a:pt x="205" y="115"/>
                  </a:lnTo>
                  <a:lnTo>
                    <a:pt x="205" y="115"/>
                  </a:lnTo>
                  <a:lnTo>
                    <a:pt x="203" y="115"/>
                  </a:lnTo>
                  <a:lnTo>
                    <a:pt x="203" y="115"/>
                  </a:lnTo>
                  <a:lnTo>
                    <a:pt x="203" y="115"/>
                  </a:lnTo>
                  <a:lnTo>
                    <a:pt x="203" y="115"/>
                  </a:lnTo>
                  <a:lnTo>
                    <a:pt x="200" y="115"/>
                  </a:lnTo>
                  <a:lnTo>
                    <a:pt x="200" y="115"/>
                  </a:lnTo>
                  <a:lnTo>
                    <a:pt x="200" y="115"/>
                  </a:lnTo>
                  <a:lnTo>
                    <a:pt x="200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5" y="115"/>
                  </a:lnTo>
                  <a:lnTo>
                    <a:pt x="167" y="141"/>
                  </a:lnTo>
                  <a:lnTo>
                    <a:pt x="139" y="95"/>
                  </a:lnTo>
                  <a:lnTo>
                    <a:pt x="139" y="95"/>
                  </a:lnTo>
                  <a:lnTo>
                    <a:pt x="136" y="95"/>
                  </a:lnTo>
                  <a:lnTo>
                    <a:pt x="136" y="95"/>
                  </a:lnTo>
                  <a:lnTo>
                    <a:pt x="136" y="95"/>
                  </a:lnTo>
                  <a:lnTo>
                    <a:pt x="136" y="92"/>
                  </a:lnTo>
                  <a:lnTo>
                    <a:pt x="136" y="92"/>
                  </a:lnTo>
                  <a:lnTo>
                    <a:pt x="134" y="92"/>
                  </a:lnTo>
                  <a:lnTo>
                    <a:pt x="134" y="92"/>
                  </a:lnTo>
                  <a:lnTo>
                    <a:pt x="134" y="92"/>
                  </a:lnTo>
                  <a:lnTo>
                    <a:pt x="131" y="92"/>
                  </a:lnTo>
                  <a:lnTo>
                    <a:pt x="131" y="92"/>
                  </a:lnTo>
                  <a:lnTo>
                    <a:pt x="131" y="92"/>
                  </a:lnTo>
                  <a:lnTo>
                    <a:pt x="131" y="92"/>
                  </a:lnTo>
                  <a:lnTo>
                    <a:pt x="128" y="95"/>
                  </a:lnTo>
                  <a:lnTo>
                    <a:pt x="128" y="95"/>
                  </a:lnTo>
                  <a:lnTo>
                    <a:pt x="128" y="95"/>
                  </a:lnTo>
                  <a:lnTo>
                    <a:pt x="98" y="123"/>
                  </a:lnTo>
                  <a:lnTo>
                    <a:pt x="54" y="51"/>
                  </a:lnTo>
                  <a:lnTo>
                    <a:pt x="54" y="51"/>
                  </a:lnTo>
                  <a:lnTo>
                    <a:pt x="52" y="51"/>
                  </a:lnTo>
                  <a:lnTo>
                    <a:pt x="52" y="51"/>
                  </a:lnTo>
                  <a:lnTo>
                    <a:pt x="52" y="49"/>
                  </a:lnTo>
                  <a:lnTo>
                    <a:pt x="49" y="49"/>
                  </a:lnTo>
                  <a:lnTo>
                    <a:pt x="49" y="49"/>
                  </a:lnTo>
                  <a:lnTo>
                    <a:pt x="49" y="49"/>
                  </a:lnTo>
                  <a:lnTo>
                    <a:pt x="49" y="49"/>
                  </a:lnTo>
                  <a:lnTo>
                    <a:pt x="47" y="49"/>
                  </a:lnTo>
                  <a:close/>
                  <a:moveTo>
                    <a:pt x="13" y="0"/>
                  </a:moveTo>
                  <a:lnTo>
                    <a:pt x="13" y="43"/>
                  </a:lnTo>
                  <a:lnTo>
                    <a:pt x="0" y="43"/>
                  </a:lnTo>
                  <a:lnTo>
                    <a:pt x="0" y="56"/>
                  </a:lnTo>
                  <a:lnTo>
                    <a:pt x="13" y="56"/>
                  </a:lnTo>
                  <a:lnTo>
                    <a:pt x="13" y="115"/>
                  </a:lnTo>
                  <a:lnTo>
                    <a:pt x="0" y="115"/>
                  </a:lnTo>
                  <a:lnTo>
                    <a:pt x="0" y="128"/>
                  </a:lnTo>
                  <a:lnTo>
                    <a:pt x="13" y="128"/>
                  </a:lnTo>
                  <a:lnTo>
                    <a:pt x="13" y="189"/>
                  </a:lnTo>
                  <a:lnTo>
                    <a:pt x="0" y="189"/>
                  </a:lnTo>
                  <a:lnTo>
                    <a:pt x="0" y="202"/>
                  </a:lnTo>
                  <a:lnTo>
                    <a:pt x="13" y="202"/>
                  </a:lnTo>
                  <a:lnTo>
                    <a:pt x="13" y="264"/>
                  </a:lnTo>
                  <a:lnTo>
                    <a:pt x="72" y="264"/>
                  </a:lnTo>
                  <a:lnTo>
                    <a:pt x="72" y="276"/>
                  </a:lnTo>
                  <a:lnTo>
                    <a:pt x="88" y="276"/>
                  </a:lnTo>
                  <a:lnTo>
                    <a:pt x="88" y="264"/>
                  </a:lnTo>
                  <a:lnTo>
                    <a:pt x="144" y="264"/>
                  </a:lnTo>
                  <a:lnTo>
                    <a:pt x="144" y="276"/>
                  </a:lnTo>
                  <a:lnTo>
                    <a:pt x="157" y="276"/>
                  </a:lnTo>
                  <a:lnTo>
                    <a:pt x="157" y="264"/>
                  </a:lnTo>
                  <a:lnTo>
                    <a:pt x="216" y="264"/>
                  </a:lnTo>
                  <a:lnTo>
                    <a:pt x="216" y="276"/>
                  </a:lnTo>
                  <a:lnTo>
                    <a:pt x="228" y="276"/>
                  </a:lnTo>
                  <a:lnTo>
                    <a:pt x="228" y="264"/>
                  </a:lnTo>
                  <a:lnTo>
                    <a:pt x="269" y="264"/>
                  </a:lnTo>
                  <a:lnTo>
                    <a:pt x="269" y="251"/>
                  </a:lnTo>
                  <a:lnTo>
                    <a:pt x="26" y="251"/>
                  </a:lnTo>
                  <a:lnTo>
                    <a:pt x="26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0" name="Group 141">
            <a:extLst>
              <a:ext uri="{FF2B5EF4-FFF2-40B4-BE49-F238E27FC236}">
                <a16:creationId xmlns:a16="http://schemas.microsoft.com/office/drawing/2014/main" id="{27B1A33D-9335-4C3B-B438-71AAE1F192D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869186" y="1927031"/>
            <a:ext cx="2021508" cy="2021508"/>
            <a:chOff x="345" y="1899"/>
            <a:chExt cx="530" cy="530"/>
          </a:xfrm>
        </p:grpSpPr>
        <p:sp>
          <p:nvSpPr>
            <p:cNvPr id="81" name="AutoShape 140">
              <a:extLst>
                <a:ext uri="{FF2B5EF4-FFF2-40B4-BE49-F238E27FC236}">
                  <a16:creationId xmlns:a16="http://schemas.microsoft.com/office/drawing/2014/main" id="{556B1AD5-7522-40EC-B11D-83E7737A5DE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45" y="1899"/>
              <a:ext cx="530" cy="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Oval 142">
              <a:extLst>
                <a:ext uri="{FF2B5EF4-FFF2-40B4-BE49-F238E27FC236}">
                  <a16:creationId xmlns:a16="http://schemas.microsoft.com/office/drawing/2014/main" id="{0AE59164-75AA-461A-AA0A-E47BABC12C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1899"/>
              <a:ext cx="532" cy="532"/>
            </a:xfrm>
            <a:prstGeom prst="ellipse">
              <a:avLst/>
            </a:prstGeom>
            <a:solidFill>
              <a:srgbClr val="0091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43">
              <a:extLst>
                <a:ext uri="{FF2B5EF4-FFF2-40B4-BE49-F238E27FC236}">
                  <a16:creationId xmlns:a16="http://schemas.microsoft.com/office/drawing/2014/main" id="{F83E2D90-B916-4315-9983-3DE9A9F61D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3" y="1917"/>
              <a:ext cx="497" cy="497"/>
            </a:xfrm>
            <a:custGeom>
              <a:avLst/>
              <a:gdLst>
                <a:gd name="T0" fmla="*/ 97 w 194"/>
                <a:gd name="T1" fmla="*/ 5 h 194"/>
                <a:gd name="T2" fmla="*/ 189 w 194"/>
                <a:gd name="T3" fmla="*/ 97 h 194"/>
                <a:gd name="T4" fmla="*/ 97 w 194"/>
                <a:gd name="T5" fmla="*/ 189 h 194"/>
                <a:gd name="T6" fmla="*/ 5 w 194"/>
                <a:gd name="T7" fmla="*/ 97 h 194"/>
                <a:gd name="T8" fmla="*/ 97 w 194"/>
                <a:gd name="T9" fmla="*/ 5 h 194"/>
                <a:gd name="T10" fmla="*/ 97 w 194"/>
                <a:gd name="T11" fmla="*/ 0 h 194"/>
                <a:gd name="T12" fmla="*/ 0 w 194"/>
                <a:gd name="T13" fmla="*/ 97 h 194"/>
                <a:gd name="T14" fmla="*/ 97 w 194"/>
                <a:gd name="T15" fmla="*/ 194 h 194"/>
                <a:gd name="T16" fmla="*/ 194 w 194"/>
                <a:gd name="T17" fmla="*/ 97 h 194"/>
                <a:gd name="T18" fmla="*/ 97 w 194"/>
                <a:gd name="T19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4" h="194">
                  <a:moveTo>
                    <a:pt x="97" y="5"/>
                  </a:moveTo>
                  <a:cubicBezTo>
                    <a:pt x="148" y="5"/>
                    <a:pt x="189" y="46"/>
                    <a:pt x="189" y="97"/>
                  </a:cubicBezTo>
                  <a:cubicBezTo>
                    <a:pt x="189" y="148"/>
                    <a:pt x="148" y="189"/>
                    <a:pt x="97" y="189"/>
                  </a:cubicBezTo>
                  <a:cubicBezTo>
                    <a:pt x="46" y="189"/>
                    <a:pt x="5" y="148"/>
                    <a:pt x="5" y="97"/>
                  </a:cubicBezTo>
                  <a:cubicBezTo>
                    <a:pt x="5" y="46"/>
                    <a:pt x="46" y="5"/>
                    <a:pt x="97" y="5"/>
                  </a:cubicBezTo>
                  <a:moveTo>
                    <a:pt x="97" y="0"/>
                  </a:moveTo>
                  <a:cubicBezTo>
                    <a:pt x="44" y="0"/>
                    <a:pt x="0" y="44"/>
                    <a:pt x="0" y="97"/>
                  </a:cubicBezTo>
                  <a:cubicBezTo>
                    <a:pt x="0" y="150"/>
                    <a:pt x="44" y="194"/>
                    <a:pt x="97" y="194"/>
                  </a:cubicBezTo>
                  <a:cubicBezTo>
                    <a:pt x="150" y="194"/>
                    <a:pt x="194" y="150"/>
                    <a:pt x="194" y="97"/>
                  </a:cubicBezTo>
                  <a:cubicBezTo>
                    <a:pt x="194" y="44"/>
                    <a:pt x="150" y="0"/>
                    <a:pt x="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44">
              <a:extLst>
                <a:ext uri="{FF2B5EF4-FFF2-40B4-BE49-F238E27FC236}">
                  <a16:creationId xmlns:a16="http://schemas.microsoft.com/office/drawing/2014/main" id="{65FE65B1-007A-4DEE-91C4-F304B9F083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" y="2160"/>
              <a:ext cx="25" cy="64"/>
            </a:xfrm>
            <a:custGeom>
              <a:avLst/>
              <a:gdLst>
                <a:gd name="T0" fmla="*/ 0 w 10"/>
                <a:gd name="T1" fmla="*/ 13 h 25"/>
                <a:gd name="T2" fmla="*/ 2 w 10"/>
                <a:gd name="T3" fmla="*/ 12 h 25"/>
                <a:gd name="T4" fmla="*/ 2 w 10"/>
                <a:gd name="T5" fmla="*/ 12 h 25"/>
                <a:gd name="T6" fmla="*/ 3 w 10"/>
                <a:gd name="T7" fmla="*/ 12 h 25"/>
                <a:gd name="T8" fmla="*/ 3 w 10"/>
                <a:gd name="T9" fmla="*/ 13 h 25"/>
                <a:gd name="T10" fmla="*/ 3 w 10"/>
                <a:gd name="T11" fmla="*/ 25 h 25"/>
                <a:gd name="T12" fmla="*/ 7 w 10"/>
                <a:gd name="T13" fmla="*/ 24 h 25"/>
                <a:gd name="T14" fmla="*/ 7 w 10"/>
                <a:gd name="T15" fmla="*/ 11 h 25"/>
                <a:gd name="T16" fmla="*/ 8 w 10"/>
                <a:gd name="T17" fmla="*/ 10 h 25"/>
                <a:gd name="T18" fmla="*/ 10 w 10"/>
                <a:gd name="T19" fmla="*/ 9 h 25"/>
                <a:gd name="T20" fmla="*/ 5 w 10"/>
                <a:gd name="T21" fmla="*/ 0 h 25"/>
                <a:gd name="T22" fmla="*/ 0 w 10"/>
                <a:gd name="T23" fmla="*/ 1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25">
                  <a:moveTo>
                    <a:pt x="0" y="13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3" y="12"/>
                    <a:pt x="3" y="12"/>
                  </a:cubicBezTo>
                  <a:cubicBezTo>
                    <a:pt x="3" y="12"/>
                    <a:pt x="3" y="13"/>
                    <a:pt x="3" y="13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0"/>
                    <a:pt x="7" y="10"/>
                    <a:pt x="8" y="10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5" y="0"/>
                    <a:pt x="5" y="0"/>
                    <a:pt x="5" y="0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45">
              <a:extLst>
                <a:ext uri="{FF2B5EF4-FFF2-40B4-BE49-F238E27FC236}">
                  <a16:creationId xmlns:a16="http://schemas.microsoft.com/office/drawing/2014/main" id="{FF9E554E-79B8-4F92-98E4-8E5672192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" y="2222"/>
              <a:ext cx="66" cy="35"/>
            </a:xfrm>
            <a:custGeom>
              <a:avLst/>
              <a:gdLst>
                <a:gd name="T0" fmla="*/ 66 w 66"/>
                <a:gd name="T1" fmla="*/ 10 h 35"/>
                <a:gd name="T2" fmla="*/ 66 w 66"/>
                <a:gd name="T3" fmla="*/ 0 h 35"/>
                <a:gd name="T4" fmla="*/ 0 w 66"/>
                <a:gd name="T5" fmla="*/ 25 h 35"/>
                <a:gd name="T6" fmla="*/ 0 w 66"/>
                <a:gd name="T7" fmla="*/ 35 h 35"/>
                <a:gd name="T8" fmla="*/ 66 w 66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35">
                  <a:moveTo>
                    <a:pt x="66" y="10"/>
                  </a:moveTo>
                  <a:lnTo>
                    <a:pt x="66" y="0"/>
                  </a:lnTo>
                  <a:lnTo>
                    <a:pt x="0" y="25"/>
                  </a:lnTo>
                  <a:lnTo>
                    <a:pt x="0" y="35"/>
                  </a:lnTo>
                  <a:lnTo>
                    <a:pt x="66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46">
              <a:extLst>
                <a:ext uri="{FF2B5EF4-FFF2-40B4-BE49-F238E27FC236}">
                  <a16:creationId xmlns:a16="http://schemas.microsoft.com/office/drawing/2014/main" id="{67B4EE9A-294B-4A32-94D0-10C32DE5FD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" y="2017"/>
              <a:ext cx="287" cy="297"/>
            </a:xfrm>
            <a:custGeom>
              <a:avLst/>
              <a:gdLst>
                <a:gd name="T0" fmla="*/ 56 w 112"/>
                <a:gd name="T1" fmla="*/ 116 h 116"/>
                <a:gd name="T2" fmla="*/ 112 w 112"/>
                <a:gd name="T3" fmla="*/ 22 h 116"/>
                <a:gd name="T4" fmla="*/ 0 w 112"/>
                <a:gd name="T5" fmla="*/ 22 h 116"/>
                <a:gd name="T6" fmla="*/ 106 w 112"/>
                <a:gd name="T7" fmla="*/ 28 h 116"/>
                <a:gd name="T8" fmla="*/ 106 w 112"/>
                <a:gd name="T9" fmla="*/ 90 h 116"/>
                <a:gd name="T10" fmla="*/ 60 w 112"/>
                <a:gd name="T11" fmla="*/ 108 h 116"/>
                <a:gd name="T12" fmla="*/ 59 w 112"/>
                <a:gd name="T13" fmla="*/ 108 h 116"/>
                <a:gd name="T14" fmla="*/ 59 w 112"/>
                <a:gd name="T15" fmla="*/ 46 h 116"/>
                <a:gd name="T16" fmla="*/ 105 w 112"/>
                <a:gd name="T17" fmla="*/ 28 h 116"/>
                <a:gd name="T18" fmla="*/ 83 w 112"/>
                <a:gd name="T19" fmla="*/ 17 h 116"/>
                <a:gd name="T20" fmla="*/ 99 w 112"/>
                <a:gd name="T21" fmla="*/ 24 h 116"/>
                <a:gd name="T22" fmla="*/ 56 w 112"/>
                <a:gd name="T23" fmla="*/ 40 h 116"/>
                <a:gd name="T24" fmla="*/ 56 w 112"/>
                <a:gd name="T25" fmla="*/ 40 h 116"/>
                <a:gd name="T26" fmla="*/ 39 w 112"/>
                <a:gd name="T27" fmla="*/ 33 h 116"/>
                <a:gd name="T28" fmla="*/ 82 w 112"/>
                <a:gd name="T29" fmla="*/ 17 h 116"/>
                <a:gd name="T30" fmla="*/ 13 w 112"/>
                <a:gd name="T31" fmla="*/ 23 h 116"/>
                <a:gd name="T32" fmla="*/ 56 w 112"/>
                <a:gd name="T33" fmla="*/ 7 h 116"/>
                <a:gd name="T34" fmla="*/ 72 w 112"/>
                <a:gd name="T35" fmla="*/ 13 h 116"/>
                <a:gd name="T36" fmla="*/ 29 w 112"/>
                <a:gd name="T37" fmla="*/ 30 h 116"/>
                <a:gd name="T38" fmla="*/ 29 w 112"/>
                <a:gd name="T39" fmla="*/ 30 h 116"/>
                <a:gd name="T40" fmla="*/ 13 w 112"/>
                <a:gd name="T41" fmla="*/ 24 h 116"/>
                <a:gd name="T42" fmla="*/ 6 w 112"/>
                <a:gd name="T43" fmla="*/ 29 h 116"/>
                <a:gd name="T44" fmla="*/ 7 w 112"/>
                <a:gd name="T45" fmla="*/ 28 h 116"/>
                <a:gd name="T46" fmla="*/ 26 w 112"/>
                <a:gd name="T47" fmla="*/ 36 h 116"/>
                <a:gd name="T48" fmla="*/ 32 w 112"/>
                <a:gd name="T49" fmla="*/ 53 h 116"/>
                <a:gd name="T50" fmla="*/ 32 w 112"/>
                <a:gd name="T51" fmla="*/ 38 h 116"/>
                <a:gd name="T52" fmla="*/ 52 w 112"/>
                <a:gd name="T53" fmla="*/ 45 h 116"/>
                <a:gd name="T54" fmla="*/ 53 w 112"/>
                <a:gd name="T55" fmla="*/ 107 h 116"/>
                <a:gd name="T56" fmla="*/ 52 w 112"/>
                <a:gd name="T57" fmla="*/ 108 h 116"/>
                <a:gd name="T58" fmla="*/ 32 w 112"/>
                <a:gd name="T59" fmla="*/ 100 h 116"/>
                <a:gd name="T60" fmla="*/ 32 w 112"/>
                <a:gd name="T61" fmla="*/ 91 h 116"/>
                <a:gd name="T62" fmla="*/ 26 w 112"/>
                <a:gd name="T63" fmla="*/ 97 h 116"/>
                <a:gd name="T64" fmla="*/ 24 w 112"/>
                <a:gd name="T65" fmla="*/ 98 h 116"/>
                <a:gd name="T66" fmla="*/ 6 w 112"/>
                <a:gd name="T67" fmla="*/ 9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116">
                  <a:moveTo>
                    <a:pt x="0" y="94"/>
                  </a:moveTo>
                  <a:cubicBezTo>
                    <a:pt x="56" y="116"/>
                    <a:pt x="56" y="116"/>
                    <a:pt x="56" y="116"/>
                  </a:cubicBezTo>
                  <a:cubicBezTo>
                    <a:pt x="112" y="94"/>
                    <a:pt x="112" y="94"/>
                    <a:pt x="112" y="94"/>
                  </a:cubicBezTo>
                  <a:cubicBezTo>
                    <a:pt x="112" y="22"/>
                    <a:pt x="112" y="22"/>
                    <a:pt x="112" y="22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0" y="22"/>
                    <a:pt x="0" y="22"/>
                    <a:pt x="0" y="22"/>
                  </a:cubicBezTo>
                  <a:lnTo>
                    <a:pt x="0" y="94"/>
                  </a:lnTo>
                  <a:close/>
                  <a:moveTo>
                    <a:pt x="106" y="28"/>
                  </a:moveTo>
                  <a:cubicBezTo>
                    <a:pt x="106" y="28"/>
                    <a:pt x="106" y="29"/>
                    <a:pt x="106" y="29"/>
                  </a:cubicBezTo>
                  <a:cubicBezTo>
                    <a:pt x="106" y="90"/>
                    <a:pt x="106" y="90"/>
                    <a:pt x="106" y="90"/>
                  </a:cubicBezTo>
                  <a:cubicBezTo>
                    <a:pt x="106" y="90"/>
                    <a:pt x="106" y="91"/>
                    <a:pt x="106" y="91"/>
                  </a:cubicBezTo>
                  <a:cubicBezTo>
                    <a:pt x="60" y="108"/>
                    <a:pt x="60" y="108"/>
                    <a:pt x="60" y="108"/>
                  </a:cubicBezTo>
                  <a:cubicBezTo>
                    <a:pt x="60" y="108"/>
                    <a:pt x="60" y="108"/>
                    <a:pt x="60" y="108"/>
                  </a:cubicBezTo>
                  <a:cubicBezTo>
                    <a:pt x="60" y="108"/>
                    <a:pt x="60" y="108"/>
                    <a:pt x="59" y="108"/>
                  </a:cubicBezTo>
                  <a:cubicBezTo>
                    <a:pt x="59" y="108"/>
                    <a:pt x="59" y="107"/>
                    <a:pt x="59" y="107"/>
                  </a:cubicBezTo>
                  <a:cubicBezTo>
                    <a:pt x="59" y="46"/>
                    <a:pt x="59" y="46"/>
                    <a:pt x="59" y="46"/>
                  </a:cubicBezTo>
                  <a:cubicBezTo>
                    <a:pt x="59" y="46"/>
                    <a:pt x="59" y="45"/>
                    <a:pt x="60" y="45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5" y="28"/>
                    <a:pt x="106" y="28"/>
                    <a:pt x="106" y="28"/>
                  </a:cubicBezTo>
                  <a:close/>
                  <a:moveTo>
                    <a:pt x="83" y="17"/>
                  </a:moveTo>
                  <a:cubicBezTo>
                    <a:pt x="99" y="23"/>
                    <a:pt x="99" y="23"/>
                    <a:pt x="99" y="23"/>
                  </a:cubicBezTo>
                  <a:cubicBezTo>
                    <a:pt x="99" y="23"/>
                    <a:pt x="99" y="23"/>
                    <a:pt x="99" y="24"/>
                  </a:cubicBezTo>
                  <a:cubicBezTo>
                    <a:pt x="99" y="24"/>
                    <a:pt x="99" y="24"/>
                    <a:pt x="99" y="24"/>
                  </a:cubicBezTo>
                  <a:cubicBezTo>
                    <a:pt x="56" y="40"/>
                    <a:pt x="56" y="40"/>
                    <a:pt x="56" y="40"/>
                  </a:cubicBezTo>
                  <a:cubicBezTo>
                    <a:pt x="56" y="40"/>
                    <a:pt x="56" y="40"/>
                    <a:pt x="56" y="40"/>
                  </a:cubicBezTo>
                  <a:cubicBezTo>
                    <a:pt x="56" y="40"/>
                    <a:pt x="56" y="40"/>
                    <a:pt x="56" y="40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39" y="34"/>
                    <a:pt x="39" y="34"/>
                    <a:pt x="39" y="33"/>
                  </a:cubicBezTo>
                  <a:cubicBezTo>
                    <a:pt x="39" y="33"/>
                    <a:pt x="39" y="33"/>
                    <a:pt x="40" y="32"/>
                  </a:cubicBezTo>
                  <a:cubicBezTo>
                    <a:pt x="82" y="17"/>
                    <a:pt x="82" y="17"/>
                    <a:pt x="82" y="17"/>
                  </a:cubicBezTo>
                  <a:cubicBezTo>
                    <a:pt x="82" y="16"/>
                    <a:pt x="82" y="16"/>
                    <a:pt x="83" y="17"/>
                  </a:cubicBezTo>
                  <a:close/>
                  <a:moveTo>
                    <a:pt x="13" y="23"/>
                  </a:moveTo>
                  <a:cubicBezTo>
                    <a:pt x="56" y="7"/>
                    <a:pt x="56" y="7"/>
                    <a:pt x="56" y="7"/>
                  </a:cubicBezTo>
                  <a:cubicBezTo>
                    <a:pt x="56" y="7"/>
                    <a:pt x="56" y="7"/>
                    <a:pt x="56" y="7"/>
                  </a:cubicBezTo>
                  <a:cubicBezTo>
                    <a:pt x="72" y="12"/>
                    <a:pt x="72" y="12"/>
                    <a:pt x="72" y="12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3"/>
                    <a:pt x="13" y="23"/>
                    <a:pt x="13" y="23"/>
                  </a:cubicBezTo>
                  <a:close/>
                  <a:moveTo>
                    <a:pt x="6" y="29"/>
                  </a:moveTo>
                  <a:cubicBezTo>
                    <a:pt x="6" y="29"/>
                    <a:pt x="6" y="28"/>
                    <a:pt x="6" y="28"/>
                  </a:cubicBezTo>
                  <a:cubicBezTo>
                    <a:pt x="6" y="28"/>
                    <a:pt x="7" y="28"/>
                    <a:pt x="7" y="28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5"/>
                    <a:pt x="26" y="36"/>
                    <a:pt x="26" y="36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32" y="53"/>
                    <a:pt x="32" y="53"/>
                    <a:pt x="32" y="53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2" y="39"/>
                    <a:pt x="32" y="38"/>
                    <a:pt x="32" y="38"/>
                  </a:cubicBezTo>
                  <a:cubicBezTo>
                    <a:pt x="32" y="38"/>
                    <a:pt x="33" y="38"/>
                    <a:pt x="33" y="38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3" y="45"/>
                    <a:pt x="53" y="46"/>
                    <a:pt x="53" y="46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8"/>
                    <a:pt x="53" y="108"/>
                  </a:cubicBezTo>
                  <a:cubicBezTo>
                    <a:pt x="53" y="108"/>
                    <a:pt x="52" y="108"/>
                    <a:pt x="52" y="108"/>
                  </a:cubicBezTo>
                  <a:cubicBezTo>
                    <a:pt x="52" y="108"/>
                    <a:pt x="52" y="108"/>
                    <a:pt x="52" y="108"/>
                  </a:cubicBezTo>
                  <a:cubicBezTo>
                    <a:pt x="32" y="100"/>
                    <a:pt x="32" y="100"/>
                    <a:pt x="32" y="100"/>
                  </a:cubicBezTo>
                  <a:cubicBezTo>
                    <a:pt x="32" y="100"/>
                    <a:pt x="32" y="100"/>
                    <a:pt x="32" y="100"/>
                  </a:cubicBezTo>
                  <a:cubicBezTo>
                    <a:pt x="32" y="91"/>
                    <a:pt x="32" y="91"/>
                    <a:pt x="32" y="91"/>
                  </a:cubicBezTo>
                  <a:cubicBezTo>
                    <a:pt x="26" y="91"/>
                    <a:pt x="26" y="91"/>
                    <a:pt x="26" y="91"/>
                  </a:cubicBezTo>
                  <a:cubicBezTo>
                    <a:pt x="26" y="97"/>
                    <a:pt x="26" y="97"/>
                    <a:pt x="26" y="97"/>
                  </a:cubicBezTo>
                  <a:cubicBezTo>
                    <a:pt x="26" y="97"/>
                    <a:pt x="26" y="97"/>
                    <a:pt x="25" y="97"/>
                  </a:cubicBezTo>
                  <a:cubicBezTo>
                    <a:pt x="25" y="98"/>
                    <a:pt x="25" y="98"/>
                    <a:pt x="24" y="98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6" y="90"/>
                    <a:pt x="6" y="90"/>
                  </a:cubicBezTo>
                  <a:lnTo>
                    <a:pt x="6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47">
              <a:extLst>
                <a:ext uri="{FF2B5EF4-FFF2-40B4-BE49-F238E27FC236}">
                  <a16:creationId xmlns:a16="http://schemas.microsoft.com/office/drawing/2014/main" id="{80584EDA-F13E-494B-B52D-6B44E79D97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" y="2147"/>
              <a:ext cx="26" cy="64"/>
            </a:xfrm>
            <a:custGeom>
              <a:avLst/>
              <a:gdLst>
                <a:gd name="T0" fmla="*/ 0 w 10"/>
                <a:gd name="T1" fmla="*/ 12 h 25"/>
                <a:gd name="T2" fmla="*/ 2 w 10"/>
                <a:gd name="T3" fmla="*/ 11 h 25"/>
                <a:gd name="T4" fmla="*/ 2 w 10"/>
                <a:gd name="T5" fmla="*/ 11 h 25"/>
                <a:gd name="T6" fmla="*/ 3 w 10"/>
                <a:gd name="T7" fmla="*/ 12 h 25"/>
                <a:gd name="T8" fmla="*/ 3 w 10"/>
                <a:gd name="T9" fmla="*/ 12 h 25"/>
                <a:gd name="T10" fmla="*/ 3 w 10"/>
                <a:gd name="T11" fmla="*/ 25 h 25"/>
                <a:gd name="T12" fmla="*/ 7 w 10"/>
                <a:gd name="T13" fmla="*/ 23 h 25"/>
                <a:gd name="T14" fmla="*/ 7 w 10"/>
                <a:gd name="T15" fmla="*/ 10 h 25"/>
                <a:gd name="T16" fmla="*/ 8 w 10"/>
                <a:gd name="T17" fmla="*/ 9 h 25"/>
                <a:gd name="T18" fmla="*/ 10 w 10"/>
                <a:gd name="T19" fmla="*/ 8 h 25"/>
                <a:gd name="T20" fmla="*/ 5 w 10"/>
                <a:gd name="T21" fmla="*/ 0 h 25"/>
                <a:gd name="T22" fmla="*/ 0 w 10"/>
                <a:gd name="T23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25">
                  <a:moveTo>
                    <a:pt x="0" y="12"/>
                  </a:move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3" y="11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9"/>
                    <a:pt x="8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5" y="0"/>
                    <a:pt x="5" y="0"/>
                    <a:pt x="5" y="0"/>
                  </a:cubicBez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327DBE05-3977-4931-A2E5-F8529A719344}"/>
              </a:ext>
            </a:extLst>
          </p:cNvPr>
          <p:cNvSpPr txBox="1"/>
          <p:nvPr/>
        </p:nvSpPr>
        <p:spPr>
          <a:xfrm>
            <a:off x="3653463" y="4269965"/>
            <a:ext cx="25453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Convenience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578554B-D1D6-4688-AF27-3FB67EE130DF}"/>
              </a:ext>
            </a:extLst>
          </p:cNvPr>
          <p:cNvSpPr txBox="1"/>
          <p:nvPr/>
        </p:nvSpPr>
        <p:spPr>
          <a:xfrm>
            <a:off x="9149356" y="4273800"/>
            <a:ext cx="25453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50" charset="0"/>
              </a:rPr>
              <a:t>Retailers Struggling</a:t>
            </a:r>
          </a:p>
        </p:txBody>
      </p:sp>
    </p:spTree>
    <p:extLst>
      <p:ext uri="{BB962C8B-B14F-4D97-AF65-F5344CB8AC3E}">
        <p14:creationId xmlns:p14="http://schemas.microsoft.com/office/powerpoint/2010/main" val="3832358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A3B302F8-F903-4F52-9AB8-914042DF576D}"/>
              </a:ext>
            </a:extLst>
          </p:cNvPr>
          <p:cNvSpPr txBox="1">
            <a:spLocks/>
          </p:cNvSpPr>
          <p:nvPr/>
        </p:nvSpPr>
        <p:spPr>
          <a:xfrm>
            <a:off x="368041" y="-201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ld" pitchFamily="50" charset="0"/>
              </a:rPr>
              <a:t>Central Retail Market</a:t>
            </a:r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96807D83-1DDE-4A58-AD46-1F450C4C1FAE}"/>
              </a:ext>
            </a:extLst>
          </p:cNvPr>
          <p:cNvGraphicFramePr>
            <a:graphicFrameLocks noGrp="1"/>
          </p:cNvGraphicFramePr>
          <p:nvPr/>
        </p:nvGraphicFramePr>
        <p:xfrm>
          <a:off x="1140276" y="1859224"/>
          <a:ext cx="10166377" cy="1238248"/>
        </p:xfrm>
        <a:graphic>
          <a:graphicData uri="http://schemas.openxmlformats.org/drawingml/2006/table">
            <a:tbl>
              <a:tblPr firstRow="1" firstCol="1" bandRow="1"/>
              <a:tblGrid>
                <a:gridCol w="2979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386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85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3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Gotham Medium" pitchFamily="50" charset="0"/>
                          <a:ea typeface="Times New Roman"/>
                          <a:cs typeface="Arial"/>
                        </a:rPr>
                        <a:t>INVENTORY SF</a:t>
                      </a:r>
                    </a:p>
                  </a:txBody>
                  <a:tcPr marL="95212" marR="95212" marT="95212" marB="9521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3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Gotham Medium" pitchFamily="50" charset="0"/>
                        </a:rPr>
                        <a:t>TOTAL VACANT SF</a:t>
                      </a:r>
                      <a:endParaRPr lang="en-GB" sz="23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Gotham Medium" pitchFamily="50" charset="0"/>
                        <a:ea typeface="Times New Roman"/>
                        <a:cs typeface="Arial"/>
                      </a:endParaRPr>
                    </a:p>
                  </a:txBody>
                  <a:tcPr marL="95212" marR="95212" marT="95212" marB="9521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3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Gotham Medium" pitchFamily="50" charset="0"/>
                          <a:ea typeface="Times New Roman"/>
                          <a:cs typeface="Arial"/>
                        </a:rPr>
                        <a:t>VACANCY RATE</a:t>
                      </a:r>
                    </a:p>
                  </a:txBody>
                  <a:tcPr marL="95212" marR="95212" marT="95212" marB="9521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3400" dirty="0">
                          <a:effectLst/>
                          <a:latin typeface="Gotham Light" pitchFamily="50" charset="0"/>
                        </a:rPr>
                        <a:t>8,549,966</a:t>
                      </a:r>
                      <a:endParaRPr lang="en-GB" sz="3400" b="0" dirty="0">
                        <a:solidFill>
                          <a:schemeClr val="tx1"/>
                        </a:solidFill>
                        <a:effectLst/>
                        <a:latin typeface="Gotham Light" pitchFamily="50" charset="0"/>
                        <a:ea typeface="Times New Roman"/>
                        <a:cs typeface="Arial"/>
                      </a:endParaRPr>
                    </a:p>
                  </a:txBody>
                  <a:tcPr marL="89572" marR="89572" marT="89572" marB="8957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3400" dirty="0">
                          <a:effectLst/>
                          <a:latin typeface="Gotham Light" pitchFamily="50" charset="0"/>
                        </a:rPr>
                        <a:t>631,728</a:t>
                      </a:r>
                      <a:endParaRPr lang="en-GB" sz="3400" dirty="0">
                        <a:solidFill>
                          <a:schemeClr val="tx1"/>
                        </a:solidFill>
                        <a:effectLst/>
                        <a:latin typeface="Gotham Light" pitchFamily="50" charset="0"/>
                        <a:ea typeface="Times New Roman"/>
                        <a:cs typeface="Arial"/>
                      </a:endParaRPr>
                    </a:p>
                  </a:txBody>
                  <a:tcPr marL="89572" marR="89572" marT="89572" marB="8957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3400" dirty="0">
                          <a:effectLst/>
                          <a:latin typeface="Gotham Light" pitchFamily="50" charset="0"/>
                        </a:rPr>
                        <a:t>7.4%</a:t>
                      </a:r>
                      <a:endParaRPr lang="en-GB" sz="3400" dirty="0">
                        <a:solidFill>
                          <a:schemeClr val="tx1"/>
                        </a:solidFill>
                        <a:effectLst/>
                        <a:latin typeface="Gotham Light" pitchFamily="50" charset="0"/>
                        <a:ea typeface="Times New Roman"/>
                        <a:cs typeface="Arial"/>
                      </a:endParaRPr>
                    </a:p>
                  </a:txBody>
                  <a:tcPr marL="89572" marR="89572" marT="89572" marB="8957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606931F-7B6B-4BB3-AB7F-7B52FD0D9F96}"/>
              </a:ext>
            </a:extLst>
          </p:cNvPr>
          <p:cNvCxnSpPr>
            <a:cxnSpLocks/>
          </p:cNvCxnSpPr>
          <p:nvPr/>
        </p:nvCxnSpPr>
        <p:spPr>
          <a:xfrm>
            <a:off x="1534030" y="2414467"/>
            <a:ext cx="2200475" cy="0"/>
          </a:xfrm>
          <a:prstGeom prst="line">
            <a:avLst/>
          </a:prstGeom>
          <a:ln w="28575">
            <a:solidFill>
              <a:srgbClr val="0091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3DED97A-5A13-4EBE-8A61-0F6C2B95C967}"/>
              </a:ext>
            </a:extLst>
          </p:cNvPr>
          <p:cNvCxnSpPr>
            <a:cxnSpLocks/>
          </p:cNvCxnSpPr>
          <p:nvPr/>
        </p:nvCxnSpPr>
        <p:spPr>
          <a:xfrm>
            <a:off x="4701133" y="2414467"/>
            <a:ext cx="2801816" cy="6664"/>
          </a:xfrm>
          <a:prstGeom prst="line">
            <a:avLst/>
          </a:prstGeom>
          <a:ln w="28575">
            <a:solidFill>
              <a:srgbClr val="0091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AB0046C-9755-4E6B-B4D6-8966963926DC}"/>
              </a:ext>
            </a:extLst>
          </p:cNvPr>
          <p:cNvCxnSpPr>
            <a:cxnSpLocks/>
          </p:cNvCxnSpPr>
          <p:nvPr/>
        </p:nvCxnSpPr>
        <p:spPr>
          <a:xfrm flipV="1">
            <a:off x="8466290" y="2414467"/>
            <a:ext cx="2459797" cy="6664"/>
          </a:xfrm>
          <a:prstGeom prst="line">
            <a:avLst/>
          </a:prstGeom>
          <a:ln w="28575">
            <a:solidFill>
              <a:srgbClr val="0091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reeform 7">
            <a:extLst>
              <a:ext uri="{FF2B5EF4-FFF2-40B4-BE49-F238E27FC236}">
                <a16:creationId xmlns:a16="http://schemas.microsoft.com/office/drawing/2014/main" id="{B1823A99-B0F3-4C32-A9F4-B3540749C26E}"/>
              </a:ext>
            </a:extLst>
          </p:cNvPr>
          <p:cNvSpPr>
            <a:spLocks/>
          </p:cNvSpPr>
          <p:nvPr/>
        </p:nvSpPr>
        <p:spPr bwMode="auto">
          <a:xfrm>
            <a:off x="9303732" y="0"/>
            <a:ext cx="2947573" cy="2292921"/>
          </a:xfrm>
          <a:custGeom>
            <a:avLst/>
            <a:gdLst>
              <a:gd name="T0" fmla="*/ 2041 w 2041"/>
              <a:gd name="T1" fmla="*/ 1541 h 1541"/>
              <a:gd name="T2" fmla="*/ 0 w 2041"/>
              <a:gd name="T3" fmla="*/ 0 h 1541"/>
              <a:gd name="T4" fmla="*/ 2041 w 2041"/>
              <a:gd name="T5" fmla="*/ 0 h 1541"/>
              <a:gd name="T6" fmla="*/ 2041 w 2041"/>
              <a:gd name="T7" fmla="*/ 1541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41" h="1541">
                <a:moveTo>
                  <a:pt x="2041" y="1541"/>
                </a:moveTo>
                <a:lnTo>
                  <a:pt x="0" y="0"/>
                </a:lnTo>
                <a:lnTo>
                  <a:pt x="2041" y="0"/>
                </a:lnTo>
                <a:lnTo>
                  <a:pt x="2041" y="1541"/>
                </a:ln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AF91251-EAC3-42ED-B8A2-55DBDE80681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007" y="874969"/>
            <a:ext cx="2545396" cy="4982210"/>
          </a:xfrm>
          <a:prstGeom prst="rect">
            <a:avLst/>
          </a:prstGeom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4205486-25A6-4798-8123-E0A9CB3B4E4D}"/>
              </a:ext>
            </a:extLst>
          </p:cNvPr>
          <p:cNvGrpSpPr/>
          <p:nvPr/>
        </p:nvGrpSpPr>
        <p:grpSpPr>
          <a:xfrm>
            <a:off x="3077687" y="3414746"/>
            <a:ext cx="1313636" cy="936000"/>
            <a:chOff x="519132" y="3442831"/>
            <a:chExt cx="1313636" cy="936000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39D65EC-8741-433A-ADBE-D1786B3156F3}"/>
                </a:ext>
              </a:extLst>
            </p:cNvPr>
            <p:cNvGrpSpPr/>
            <p:nvPr/>
          </p:nvGrpSpPr>
          <p:grpSpPr>
            <a:xfrm>
              <a:off x="519132" y="3442831"/>
              <a:ext cx="1313636" cy="936000"/>
              <a:chOff x="361091" y="1628775"/>
              <a:chExt cx="1313636" cy="936000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070010AF-48F8-42A0-A05A-0BEA62718C6B}"/>
                  </a:ext>
                </a:extLst>
              </p:cNvPr>
              <p:cNvSpPr/>
              <p:nvPr/>
            </p:nvSpPr>
            <p:spPr>
              <a:xfrm>
                <a:off x="361091" y="1628775"/>
                <a:ext cx="1313636" cy="936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 anchorCtr="1"/>
              <a:lstStyle/>
              <a:p>
                <a:pPr algn="ctr"/>
                <a:endParaRPr lang="en-GB" sz="12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BD0EF857-F4FE-4488-A1D7-A3E4E4759747}"/>
                  </a:ext>
                </a:extLst>
              </p:cNvPr>
              <p:cNvCxnSpPr/>
              <p:nvPr/>
            </p:nvCxnSpPr>
            <p:spPr>
              <a:xfrm>
                <a:off x="361091" y="2564775"/>
                <a:ext cx="1313636" cy="0"/>
              </a:xfrm>
              <a:prstGeom prst="line">
                <a:avLst/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B9C5E516-9C18-41B4-84D8-8D25E97085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326" t="5384" r="16813" b="18607"/>
            <a:stretch/>
          </p:blipFill>
          <p:spPr>
            <a:xfrm>
              <a:off x="537859" y="3464124"/>
              <a:ext cx="1275116" cy="881798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DF32F26-1A20-4F25-98AC-D9208B13DEA9}"/>
              </a:ext>
            </a:extLst>
          </p:cNvPr>
          <p:cNvGrpSpPr/>
          <p:nvPr/>
        </p:nvGrpSpPr>
        <p:grpSpPr>
          <a:xfrm>
            <a:off x="6299965" y="3440876"/>
            <a:ext cx="1313636" cy="936000"/>
            <a:chOff x="6171476" y="3442831"/>
            <a:chExt cx="1313636" cy="936000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C4F29F30-4D1E-4E0D-B804-D36C112D21F6}"/>
                </a:ext>
              </a:extLst>
            </p:cNvPr>
            <p:cNvGrpSpPr/>
            <p:nvPr/>
          </p:nvGrpSpPr>
          <p:grpSpPr>
            <a:xfrm>
              <a:off x="6171476" y="3442831"/>
              <a:ext cx="1313636" cy="936000"/>
              <a:chOff x="19508855" y="2686307"/>
              <a:chExt cx="1313636" cy="936000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F8BE9155-FBD7-4FD5-93B8-A79A52CC3D2E}"/>
                  </a:ext>
                </a:extLst>
              </p:cNvPr>
              <p:cNvSpPr/>
              <p:nvPr/>
            </p:nvSpPr>
            <p:spPr>
              <a:xfrm>
                <a:off x="19508855" y="2686307"/>
                <a:ext cx="1313636" cy="936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 anchorCtr="1"/>
              <a:lstStyle/>
              <a:p>
                <a:pPr algn="ctr"/>
                <a:endParaRPr lang="en-GB" sz="1200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8F253E06-2029-4023-AF96-B1543B9248C1}"/>
                  </a:ext>
                </a:extLst>
              </p:cNvPr>
              <p:cNvCxnSpPr/>
              <p:nvPr/>
            </p:nvCxnSpPr>
            <p:spPr>
              <a:xfrm>
                <a:off x="19508855" y="3622307"/>
                <a:ext cx="1313636" cy="0"/>
              </a:xfrm>
              <a:prstGeom prst="line">
                <a:avLst/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8CB3D114-C133-4EAB-9C72-5114C64406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2231" r="17897" b="11902"/>
            <a:stretch/>
          </p:blipFill>
          <p:spPr>
            <a:xfrm>
              <a:off x="6197824" y="3464250"/>
              <a:ext cx="1258318" cy="88504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C545B71-B0A5-41B3-B750-103ED5752C8E}"/>
              </a:ext>
            </a:extLst>
          </p:cNvPr>
          <p:cNvGrpSpPr/>
          <p:nvPr/>
        </p:nvGrpSpPr>
        <p:grpSpPr>
          <a:xfrm>
            <a:off x="4688977" y="3414746"/>
            <a:ext cx="1313636" cy="936000"/>
            <a:chOff x="4801194" y="3442831"/>
            <a:chExt cx="1313636" cy="936000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B31DE660-DA3A-4EA9-A445-B466D7F09AFB}"/>
                </a:ext>
              </a:extLst>
            </p:cNvPr>
            <p:cNvGrpSpPr/>
            <p:nvPr/>
          </p:nvGrpSpPr>
          <p:grpSpPr>
            <a:xfrm>
              <a:off x="4801194" y="3442831"/>
              <a:ext cx="1313636" cy="936000"/>
              <a:chOff x="19500037" y="1628775"/>
              <a:chExt cx="1313636" cy="936000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33C07809-DBA1-469E-9CEB-7AFBE531070B}"/>
                  </a:ext>
                </a:extLst>
              </p:cNvPr>
              <p:cNvSpPr/>
              <p:nvPr/>
            </p:nvSpPr>
            <p:spPr>
              <a:xfrm>
                <a:off x="19500037" y="1628775"/>
                <a:ext cx="1313636" cy="936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 anchorCtr="1"/>
              <a:lstStyle/>
              <a:p>
                <a:pPr algn="ctr"/>
                <a:endParaRPr lang="en-GB" sz="12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A692D667-3F2D-40F6-8655-32173C065B69}"/>
                  </a:ext>
                </a:extLst>
              </p:cNvPr>
              <p:cNvCxnSpPr/>
              <p:nvPr/>
            </p:nvCxnSpPr>
            <p:spPr>
              <a:xfrm>
                <a:off x="19500037" y="2564775"/>
                <a:ext cx="1313636" cy="0"/>
              </a:xfrm>
              <a:prstGeom prst="line">
                <a:avLst/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FD068F1E-419A-438A-B032-2D948505F9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626" r="16438" b="13226"/>
            <a:stretch/>
          </p:blipFill>
          <p:spPr>
            <a:xfrm>
              <a:off x="4822944" y="3464250"/>
              <a:ext cx="1269617" cy="885045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E7406A4-9926-4425-9AC9-B7C2A964C7AA}"/>
              </a:ext>
            </a:extLst>
          </p:cNvPr>
          <p:cNvGrpSpPr/>
          <p:nvPr/>
        </p:nvGrpSpPr>
        <p:grpSpPr>
          <a:xfrm>
            <a:off x="7910953" y="3440876"/>
            <a:ext cx="1313636" cy="936000"/>
            <a:chOff x="535858" y="4731908"/>
            <a:chExt cx="1313636" cy="93600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6E73E0F6-229A-4629-B629-8D689354CE11}"/>
                </a:ext>
              </a:extLst>
            </p:cNvPr>
            <p:cNvGrpSpPr/>
            <p:nvPr/>
          </p:nvGrpSpPr>
          <p:grpSpPr>
            <a:xfrm>
              <a:off x="535858" y="4731908"/>
              <a:ext cx="1313636" cy="936000"/>
              <a:chOff x="16656763" y="1628775"/>
              <a:chExt cx="1313636" cy="936000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18B2C10D-4A56-440C-8F59-85EAD3BBC46C}"/>
                  </a:ext>
                </a:extLst>
              </p:cNvPr>
              <p:cNvSpPr/>
              <p:nvPr/>
            </p:nvSpPr>
            <p:spPr>
              <a:xfrm>
                <a:off x="16656763" y="1628775"/>
                <a:ext cx="1313636" cy="936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 anchorCtr="1"/>
              <a:lstStyle/>
              <a:p>
                <a:pPr algn="ctr"/>
                <a:endParaRPr lang="en-GB" sz="1200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CFAF326-0A7D-4D69-966C-E6C3833F27EF}"/>
                  </a:ext>
                </a:extLst>
              </p:cNvPr>
              <p:cNvCxnSpPr/>
              <p:nvPr/>
            </p:nvCxnSpPr>
            <p:spPr>
              <a:xfrm>
                <a:off x="16656763" y="2564775"/>
                <a:ext cx="1313636" cy="0"/>
              </a:xfrm>
              <a:prstGeom prst="line">
                <a:avLst/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3EE590EE-B3EE-4D7A-B807-246EAB5BF4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561" r="14253"/>
            <a:stretch/>
          </p:blipFill>
          <p:spPr>
            <a:xfrm>
              <a:off x="564056" y="4755690"/>
              <a:ext cx="1260067" cy="87730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785B8AC-610E-4291-B118-F9D5E214F811}"/>
              </a:ext>
            </a:extLst>
          </p:cNvPr>
          <p:cNvGrpSpPr/>
          <p:nvPr/>
        </p:nvGrpSpPr>
        <p:grpSpPr>
          <a:xfrm>
            <a:off x="3080305" y="4603904"/>
            <a:ext cx="1313636" cy="936000"/>
            <a:chOff x="1908791" y="4731908"/>
            <a:chExt cx="1313636" cy="936000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0A9DA942-BE78-4DCE-9430-788549735BCF}"/>
                </a:ext>
              </a:extLst>
            </p:cNvPr>
            <p:cNvGrpSpPr/>
            <p:nvPr/>
          </p:nvGrpSpPr>
          <p:grpSpPr>
            <a:xfrm>
              <a:off x="1908791" y="4731908"/>
              <a:ext cx="1313636" cy="936000"/>
              <a:chOff x="16656765" y="2686307"/>
              <a:chExt cx="1313636" cy="936000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639B072-BDD2-4740-842E-1F421F0E5958}"/>
                  </a:ext>
                </a:extLst>
              </p:cNvPr>
              <p:cNvSpPr/>
              <p:nvPr/>
            </p:nvSpPr>
            <p:spPr>
              <a:xfrm>
                <a:off x="16656765" y="2686307"/>
                <a:ext cx="1313636" cy="936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 anchorCtr="1"/>
              <a:lstStyle/>
              <a:p>
                <a:pPr algn="ctr"/>
                <a:endParaRPr lang="en-GB" sz="1200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CFB73922-20FD-420E-868D-4F939C1313C2}"/>
                  </a:ext>
                </a:extLst>
              </p:cNvPr>
              <p:cNvCxnSpPr/>
              <p:nvPr/>
            </p:nvCxnSpPr>
            <p:spPr>
              <a:xfrm>
                <a:off x="16656765" y="3622307"/>
                <a:ext cx="1313636" cy="0"/>
              </a:xfrm>
              <a:prstGeom prst="line">
                <a:avLst/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62D1CDBB-A332-4E8E-A10D-0951AC3774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077" t="21234" r="4892" b="8225"/>
            <a:stretch/>
          </p:blipFill>
          <p:spPr>
            <a:xfrm>
              <a:off x="1933904" y="4756081"/>
              <a:ext cx="1268110" cy="876917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5958A2F-EA85-4DE8-A6EC-DB9E95DA7847}"/>
              </a:ext>
            </a:extLst>
          </p:cNvPr>
          <p:cNvGrpSpPr/>
          <p:nvPr/>
        </p:nvGrpSpPr>
        <p:grpSpPr>
          <a:xfrm>
            <a:off x="4691361" y="4630034"/>
            <a:ext cx="1313636" cy="936000"/>
            <a:chOff x="3269685" y="4731908"/>
            <a:chExt cx="1313636" cy="936000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BF9A9F61-F966-4768-8DEF-52D1307200E8}"/>
                </a:ext>
              </a:extLst>
            </p:cNvPr>
            <p:cNvGrpSpPr/>
            <p:nvPr/>
          </p:nvGrpSpPr>
          <p:grpSpPr>
            <a:xfrm>
              <a:off x="3269685" y="4731908"/>
              <a:ext cx="1313636" cy="936000"/>
              <a:chOff x="16656763" y="3743838"/>
              <a:chExt cx="1313636" cy="936000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AF25B0B2-8A44-4BBC-9C5C-63D5167EC424}"/>
                  </a:ext>
                </a:extLst>
              </p:cNvPr>
              <p:cNvSpPr/>
              <p:nvPr/>
            </p:nvSpPr>
            <p:spPr>
              <a:xfrm>
                <a:off x="16656763" y="3743838"/>
                <a:ext cx="1313636" cy="936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 anchorCtr="1"/>
              <a:lstStyle/>
              <a:p>
                <a:pPr algn="ctr"/>
                <a:endParaRPr lang="en-GB" sz="1200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0AE5DD5-5A08-45B6-9337-AA10FD9F31DC}"/>
                  </a:ext>
                </a:extLst>
              </p:cNvPr>
              <p:cNvCxnSpPr/>
              <p:nvPr/>
            </p:nvCxnSpPr>
            <p:spPr>
              <a:xfrm>
                <a:off x="16656763" y="4679838"/>
                <a:ext cx="1313636" cy="0"/>
              </a:xfrm>
              <a:prstGeom prst="line">
                <a:avLst/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074" name="Picture 2" descr="Kinetik - New Land Enterprises">
              <a:extLst>
                <a:ext uri="{FF2B5EF4-FFF2-40B4-BE49-F238E27FC236}">
                  <a16:creationId xmlns:a16="http://schemas.microsoft.com/office/drawing/2014/main" id="{D3A96209-F05B-47C2-BEB5-46DBFF6385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2589" y="4986918"/>
              <a:ext cx="1183060" cy="327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9932F4D-FED6-4CB3-8806-42C564576E4B}"/>
              </a:ext>
            </a:extLst>
          </p:cNvPr>
          <p:cNvGrpSpPr/>
          <p:nvPr/>
        </p:nvGrpSpPr>
        <p:grpSpPr>
          <a:xfrm>
            <a:off x="6305235" y="4630034"/>
            <a:ext cx="1313636" cy="936000"/>
            <a:chOff x="4630579" y="4731908"/>
            <a:chExt cx="1313636" cy="93600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1ECD8F5B-5F16-4E27-A0F9-03475F8375E8}"/>
                </a:ext>
              </a:extLst>
            </p:cNvPr>
            <p:cNvGrpSpPr/>
            <p:nvPr/>
          </p:nvGrpSpPr>
          <p:grpSpPr>
            <a:xfrm>
              <a:off x="4630579" y="4731908"/>
              <a:ext cx="1313636" cy="936000"/>
              <a:chOff x="16656763" y="4801368"/>
              <a:chExt cx="1313636" cy="936000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BAC97D8-F9AD-4B9A-81CA-A23FF18B7E56}"/>
                  </a:ext>
                </a:extLst>
              </p:cNvPr>
              <p:cNvSpPr/>
              <p:nvPr/>
            </p:nvSpPr>
            <p:spPr>
              <a:xfrm>
                <a:off x="16656763" y="4801368"/>
                <a:ext cx="1313636" cy="936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 anchorCtr="1"/>
              <a:lstStyle/>
              <a:p>
                <a:pPr algn="ctr"/>
                <a:endParaRPr lang="en-GB" sz="1200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0DB6F1FE-D321-497D-A7A2-4F3544224B64}"/>
                  </a:ext>
                </a:extLst>
              </p:cNvPr>
              <p:cNvCxnSpPr/>
              <p:nvPr/>
            </p:nvCxnSpPr>
            <p:spPr>
              <a:xfrm>
                <a:off x="16656763" y="5737368"/>
                <a:ext cx="1313636" cy="0"/>
              </a:xfrm>
              <a:prstGeom prst="line">
                <a:avLst/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122" name="Picture 2" descr="Image may contain: text that says 'F F MARKETPLACE'">
              <a:extLst>
                <a:ext uri="{FF2B5EF4-FFF2-40B4-BE49-F238E27FC236}">
                  <a16:creationId xmlns:a16="http://schemas.microsoft.com/office/drawing/2014/main" id="{7656A056-7BFB-4159-876C-0EDBCF21F8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8982" y="4798635"/>
              <a:ext cx="799090" cy="799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52EFB5F-E310-40AC-9C0E-385522BA93C8}"/>
              </a:ext>
            </a:extLst>
          </p:cNvPr>
          <p:cNvGrpSpPr/>
          <p:nvPr/>
        </p:nvGrpSpPr>
        <p:grpSpPr>
          <a:xfrm>
            <a:off x="7919109" y="4630034"/>
            <a:ext cx="1313636" cy="936000"/>
            <a:chOff x="6003512" y="4731908"/>
            <a:chExt cx="1313636" cy="936000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F7B1AF2D-4A1C-435F-90DA-0A5095D62AFC}"/>
                </a:ext>
              </a:extLst>
            </p:cNvPr>
            <p:cNvGrpSpPr/>
            <p:nvPr/>
          </p:nvGrpSpPr>
          <p:grpSpPr>
            <a:xfrm>
              <a:off x="6003512" y="4731908"/>
              <a:ext cx="1313636" cy="936000"/>
              <a:chOff x="1760725" y="2686304"/>
              <a:chExt cx="1313636" cy="936000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F8071EB9-EB2C-4203-B31A-D14D0653B370}"/>
                  </a:ext>
                </a:extLst>
              </p:cNvPr>
              <p:cNvSpPr/>
              <p:nvPr/>
            </p:nvSpPr>
            <p:spPr>
              <a:xfrm>
                <a:off x="1760725" y="2686304"/>
                <a:ext cx="1313636" cy="936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 anchorCtr="1"/>
              <a:lstStyle/>
              <a:p>
                <a:pPr algn="ctr"/>
                <a:endParaRPr lang="en-GB" sz="1200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A32EEFBA-6E94-4EC6-BEB7-6CB3B1C06F7A}"/>
                  </a:ext>
                </a:extLst>
              </p:cNvPr>
              <p:cNvCxnSpPr/>
              <p:nvPr/>
            </p:nvCxnSpPr>
            <p:spPr>
              <a:xfrm>
                <a:off x="1760725" y="3622304"/>
                <a:ext cx="1313636" cy="0"/>
              </a:xfrm>
              <a:prstGeom prst="line">
                <a:avLst/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124" name="Picture 4" descr="Gathering Place Brewing">
              <a:extLst>
                <a:ext uri="{FF2B5EF4-FFF2-40B4-BE49-F238E27FC236}">
                  <a16:creationId xmlns:a16="http://schemas.microsoft.com/office/drawing/2014/main" id="{9A063F21-F3C2-4EB8-9572-113A0EA95B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4988" y="4782997"/>
              <a:ext cx="946042" cy="8338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00296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69486DF1-14F5-4422-877F-A6DCF4EC89FC}"/>
              </a:ext>
            </a:extLst>
          </p:cNvPr>
          <p:cNvGrpSpPr/>
          <p:nvPr/>
        </p:nvGrpSpPr>
        <p:grpSpPr>
          <a:xfrm>
            <a:off x="519132" y="3442831"/>
            <a:ext cx="1313636" cy="936000"/>
            <a:chOff x="15235127" y="1628775"/>
            <a:chExt cx="1313636" cy="93600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7CC7C62A-964C-4F4B-8883-8881615AAD95}"/>
                </a:ext>
              </a:extLst>
            </p:cNvPr>
            <p:cNvGrpSpPr/>
            <p:nvPr/>
          </p:nvGrpSpPr>
          <p:grpSpPr>
            <a:xfrm>
              <a:off x="15235127" y="1628775"/>
              <a:ext cx="1313636" cy="936000"/>
              <a:chOff x="361091" y="1628775"/>
              <a:chExt cx="1313636" cy="936000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EDA55C8-5722-4FC2-B35A-CAE5C1E9EB55}"/>
                  </a:ext>
                </a:extLst>
              </p:cNvPr>
              <p:cNvSpPr/>
              <p:nvPr/>
            </p:nvSpPr>
            <p:spPr>
              <a:xfrm>
                <a:off x="361091" y="1628775"/>
                <a:ext cx="1313636" cy="936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 anchorCtr="1"/>
              <a:lstStyle/>
              <a:p>
                <a:pPr algn="ctr"/>
                <a:endParaRPr lang="en-GB" sz="1200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D20F1EE5-40D3-45BC-AFD7-62AFD9BE810D}"/>
                  </a:ext>
                </a:extLst>
              </p:cNvPr>
              <p:cNvCxnSpPr/>
              <p:nvPr/>
            </p:nvCxnSpPr>
            <p:spPr>
              <a:xfrm>
                <a:off x="361091" y="2564775"/>
                <a:ext cx="1313636" cy="0"/>
              </a:xfrm>
              <a:prstGeom prst="line">
                <a:avLst/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1" name="Picture 4" descr="Target and Its Bullseye Logo | Letter Jacket Envelopes">
              <a:extLst>
                <a:ext uri="{FF2B5EF4-FFF2-40B4-BE49-F238E27FC236}">
                  <a16:creationId xmlns:a16="http://schemas.microsoft.com/office/drawing/2014/main" id="{7A386506-387F-479C-ACFB-E4F969D849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33" r="28889"/>
            <a:stretch/>
          </p:blipFill>
          <p:spPr bwMode="auto">
            <a:xfrm>
              <a:off x="15616489" y="1698067"/>
              <a:ext cx="578080" cy="774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C64D027-75DD-44B2-9F32-23FB3308E808}"/>
              </a:ext>
            </a:extLst>
          </p:cNvPr>
          <p:cNvGrpSpPr/>
          <p:nvPr/>
        </p:nvGrpSpPr>
        <p:grpSpPr>
          <a:xfrm>
            <a:off x="3245348" y="3442831"/>
            <a:ext cx="1313636" cy="936000"/>
            <a:chOff x="15235127" y="2686307"/>
            <a:chExt cx="1313636" cy="93600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FC7E4CB-85E0-4A4B-88A4-4D312174A97C}"/>
                </a:ext>
              </a:extLst>
            </p:cNvPr>
            <p:cNvGrpSpPr/>
            <p:nvPr/>
          </p:nvGrpSpPr>
          <p:grpSpPr>
            <a:xfrm>
              <a:off x="15235127" y="2686307"/>
              <a:ext cx="1313636" cy="936000"/>
              <a:chOff x="4625997" y="1628775"/>
              <a:chExt cx="1313636" cy="936000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AA9D8B4D-4F5D-434F-93CE-D8EB4D31CAFB}"/>
                  </a:ext>
                </a:extLst>
              </p:cNvPr>
              <p:cNvSpPr/>
              <p:nvPr/>
            </p:nvSpPr>
            <p:spPr>
              <a:xfrm>
                <a:off x="4625997" y="1628775"/>
                <a:ext cx="1313636" cy="936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 anchorCtr="1"/>
              <a:lstStyle/>
              <a:p>
                <a:pPr algn="ctr"/>
                <a:endParaRPr lang="en-GB" sz="1200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C9953B7F-0E0E-4E8A-A5E7-C660FF960088}"/>
                  </a:ext>
                </a:extLst>
              </p:cNvPr>
              <p:cNvCxnSpPr/>
              <p:nvPr/>
            </p:nvCxnSpPr>
            <p:spPr>
              <a:xfrm>
                <a:off x="4625997" y="2564775"/>
                <a:ext cx="1313636" cy="0"/>
              </a:xfrm>
              <a:prstGeom prst="line">
                <a:avLst/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6" name="Picture 6" descr="Press Releases">
              <a:extLst>
                <a:ext uri="{FF2B5EF4-FFF2-40B4-BE49-F238E27FC236}">
                  <a16:creationId xmlns:a16="http://schemas.microsoft.com/office/drawing/2014/main" id="{F7A41812-690E-4549-B9D2-343812901A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10127" y="3042663"/>
              <a:ext cx="1182724" cy="276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333050B-E04A-44C1-BCC0-20C683BC66E0}"/>
              </a:ext>
            </a:extLst>
          </p:cNvPr>
          <p:cNvGrpSpPr/>
          <p:nvPr/>
        </p:nvGrpSpPr>
        <p:grpSpPr>
          <a:xfrm>
            <a:off x="1882240" y="3442831"/>
            <a:ext cx="1313636" cy="936000"/>
            <a:chOff x="15235127" y="3743838"/>
            <a:chExt cx="1313636" cy="93600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A3B10CC-FB01-497E-8D19-81D7B41D9DB8}"/>
                </a:ext>
              </a:extLst>
            </p:cNvPr>
            <p:cNvGrpSpPr/>
            <p:nvPr/>
          </p:nvGrpSpPr>
          <p:grpSpPr>
            <a:xfrm>
              <a:off x="15235127" y="3743838"/>
              <a:ext cx="1313636" cy="936000"/>
              <a:chOff x="361091" y="1628775"/>
              <a:chExt cx="1313636" cy="936000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F5E8861-C9A9-469E-9EFC-328482382AF3}"/>
                  </a:ext>
                </a:extLst>
              </p:cNvPr>
              <p:cNvSpPr/>
              <p:nvPr/>
            </p:nvSpPr>
            <p:spPr>
              <a:xfrm>
                <a:off x="361091" y="1628775"/>
                <a:ext cx="1313636" cy="936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 anchorCtr="1"/>
              <a:lstStyle/>
              <a:p>
                <a:pPr algn="ctr"/>
                <a:endParaRPr lang="en-GB" sz="1200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48F00DCB-D2E3-4DF9-A643-73F0B8932555}"/>
                  </a:ext>
                </a:extLst>
              </p:cNvPr>
              <p:cNvCxnSpPr/>
              <p:nvPr/>
            </p:nvCxnSpPr>
            <p:spPr>
              <a:xfrm>
                <a:off x="361091" y="2564775"/>
                <a:ext cx="1313636" cy="0"/>
              </a:xfrm>
              <a:prstGeom prst="line">
                <a:avLst/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1" name="Picture 8" descr="ERIK'S Bike Board Ski Coupons in Minneapolis &amp; St. Paul - Chinook Book">
              <a:extLst>
                <a:ext uri="{FF2B5EF4-FFF2-40B4-BE49-F238E27FC236}">
                  <a16:creationId xmlns:a16="http://schemas.microsoft.com/office/drawing/2014/main" id="{5952C298-E72E-441A-8F81-D1AF9A9FF2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56150" y="4004596"/>
              <a:ext cx="1090678" cy="407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4" name="Title 1">
            <a:extLst>
              <a:ext uri="{FF2B5EF4-FFF2-40B4-BE49-F238E27FC236}">
                <a16:creationId xmlns:a16="http://schemas.microsoft.com/office/drawing/2014/main" id="{73413EDE-BFD4-4D78-9FA1-BE2E4C9735CC}"/>
              </a:ext>
            </a:extLst>
          </p:cNvPr>
          <p:cNvSpPr txBox="1">
            <a:spLocks/>
          </p:cNvSpPr>
          <p:nvPr/>
        </p:nvSpPr>
        <p:spPr>
          <a:xfrm>
            <a:off x="368041" y="-42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ld" pitchFamily="50" charset="0"/>
              </a:rPr>
              <a:t>North Retail Market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F451C27-09D0-4DCA-9ABB-33D58CC00227}"/>
              </a:ext>
            </a:extLst>
          </p:cNvPr>
          <p:cNvGrpSpPr/>
          <p:nvPr/>
        </p:nvGrpSpPr>
        <p:grpSpPr>
          <a:xfrm>
            <a:off x="2071122" y="4731908"/>
            <a:ext cx="1313636" cy="936000"/>
            <a:chOff x="16656763" y="1628775"/>
            <a:chExt cx="1313636" cy="936000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997E003-410B-43EB-879F-A457DDBF7F91}"/>
                </a:ext>
              </a:extLst>
            </p:cNvPr>
            <p:cNvSpPr/>
            <p:nvPr/>
          </p:nvSpPr>
          <p:spPr>
            <a:xfrm>
              <a:off x="16656763" y="1628775"/>
              <a:ext cx="1313636" cy="936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 anchorCtr="1"/>
            <a:lstStyle/>
            <a:p>
              <a:pPr algn="ctr"/>
              <a:endParaRPr lang="en-GB" sz="1200" err="1">
                <a:solidFill>
                  <a:schemeClr val="bg1"/>
                </a:solidFill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3522B81-90A4-4907-9FBA-3BF0F6F10FA7}"/>
                </a:ext>
              </a:extLst>
            </p:cNvPr>
            <p:cNvCxnSpPr/>
            <p:nvPr/>
          </p:nvCxnSpPr>
          <p:spPr>
            <a:xfrm>
              <a:off x="16656763" y="2564775"/>
              <a:ext cx="1313636" cy="0"/>
            </a:xfrm>
            <a:prstGeom prst="line">
              <a:avLst/>
            </a:prstGeom>
            <a:ln w="381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Picture 10" descr="Landmark Credit Union | Login">
              <a:extLst>
                <a:ext uri="{FF2B5EF4-FFF2-40B4-BE49-F238E27FC236}">
                  <a16:creationId xmlns:a16="http://schemas.microsoft.com/office/drawing/2014/main" id="{A7B6A58A-3E94-40AC-A35A-C2550B31D8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7220" y="1890472"/>
              <a:ext cx="1114474" cy="417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FBCF72A-D61B-4B1C-9465-90A2F2DD62E1}"/>
              </a:ext>
            </a:extLst>
          </p:cNvPr>
          <p:cNvGrpSpPr/>
          <p:nvPr/>
        </p:nvGrpSpPr>
        <p:grpSpPr>
          <a:xfrm>
            <a:off x="3443169" y="4731908"/>
            <a:ext cx="1372931" cy="936000"/>
            <a:chOff x="16655879" y="2686307"/>
            <a:chExt cx="1372931" cy="936000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F2FF2EB4-3E30-4C60-98B3-DD44C60E17A7}"/>
                </a:ext>
              </a:extLst>
            </p:cNvPr>
            <p:cNvSpPr/>
            <p:nvPr/>
          </p:nvSpPr>
          <p:spPr>
            <a:xfrm>
              <a:off x="16656765" y="2686307"/>
              <a:ext cx="1313636" cy="936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 anchorCtr="1"/>
            <a:lstStyle/>
            <a:p>
              <a:pPr algn="ctr"/>
              <a:endParaRPr lang="en-GB" sz="1200" err="1">
                <a:solidFill>
                  <a:schemeClr val="bg1"/>
                </a:solidFill>
              </a:endParaRP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C49A81E-5C92-4E9C-A8D9-23B2E8E0E997}"/>
                </a:ext>
              </a:extLst>
            </p:cNvPr>
            <p:cNvCxnSpPr/>
            <p:nvPr/>
          </p:nvCxnSpPr>
          <p:spPr>
            <a:xfrm>
              <a:off x="16656765" y="3622307"/>
              <a:ext cx="1313636" cy="0"/>
            </a:xfrm>
            <a:prstGeom prst="line">
              <a:avLst/>
            </a:prstGeom>
            <a:ln w="381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6" name="Picture 14" descr="Download Chase Bank Logo in SVG Vector or PNG File Format - Logo.wine">
              <a:extLst>
                <a:ext uri="{FF2B5EF4-FFF2-40B4-BE49-F238E27FC236}">
                  <a16:creationId xmlns:a16="http://schemas.microsoft.com/office/drawing/2014/main" id="{5AA288E9-539D-47C6-8AE2-F127D727B7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121" b="34047"/>
            <a:stretch/>
          </p:blipFill>
          <p:spPr bwMode="auto">
            <a:xfrm>
              <a:off x="16655879" y="2996297"/>
              <a:ext cx="1372931" cy="309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4" name="Freeform 7">
            <a:extLst>
              <a:ext uri="{FF2B5EF4-FFF2-40B4-BE49-F238E27FC236}">
                <a16:creationId xmlns:a16="http://schemas.microsoft.com/office/drawing/2014/main" id="{B6B892DF-29B9-426E-8115-A4BAF4955244}"/>
              </a:ext>
            </a:extLst>
          </p:cNvPr>
          <p:cNvSpPr>
            <a:spLocks/>
          </p:cNvSpPr>
          <p:nvPr/>
        </p:nvSpPr>
        <p:spPr bwMode="auto">
          <a:xfrm>
            <a:off x="9303732" y="0"/>
            <a:ext cx="2947573" cy="2292921"/>
          </a:xfrm>
          <a:custGeom>
            <a:avLst/>
            <a:gdLst>
              <a:gd name="T0" fmla="*/ 2041 w 2041"/>
              <a:gd name="T1" fmla="*/ 1541 h 1541"/>
              <a:gd name="T2" fmla="*/ 0 w 2041"/>
              <a:gd name="T3" fmla="*/ 0 h 1541"/>
              <a:gd name="T4" fmla="*/ 2041 w 2041"/>
              <a:gd name="T5" fmla="*/ 0 h 1541"/>
              <a:gd name="T6" fmla="*/ 2041 w 2041"/>
              <a:gd name="T7" fmla="*/ 1541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41" h="1541">
                <a:moveTo>
                  <a:pt x="2041" y="1541"/>
                </a:moveTo>
                <a:lnTo>
                  <a:pt x="0" y="0"/>
                </a:lnTo>
                <a:lnTo>
                  <a:pt x="2041" y="0"/>
                </a:lnTo>
                <a:lnTo>
                  <a:pt x="2041" y="1541"/>
                </a:ln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7EAD4284-1D95-40D5-81C9-7A9B2AB40F4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5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007" y="874969"/>
            <a:ext cx="2545396" cy="4982210"/>
          </a:xfrm>
          <a:prstGeom prst="rect">
            <a:avLst/>
          </a:prstGeom>
          <a:ln>
            <a:noFill/>
          </a:ln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FEB55AF4-C749-4D82-910C-22E32CB1BF15}"/>
              </a:ext>
            </a:extLst>
          </p:cNvPr>
          <p:cNvGrpSpPr/>
          <p:nvPr/>
        </p:nvGrpSpPr>
        <p:grpSpPr>
          <a:xfrm>
            <a:off x="4804949" y="4731908"/>
            <a:ext cx="1313636" cy="936000"/>
            <a:chOff x="16656763" y="3743838"/>
            <a:chExt cx="1313636" cy="936000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A16EC54D-F495-422C-93EE-BA1BC6906C5B}"/>
                </a:ext>
              </a:extLst>
            </p:cNvPr>
            <p:cNvSpPr/>
            <p:nvPr/>
          </p:nvSpPr>
          <p:spPr>
            <a:xfrm>
              <a:off x="16656763" y="3743838"/>
              <a:ext cx="1313636" cy="936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 anchorCtr="1"/>
            <a:lstStyle/>
            <a:p>
              <a:pPr algn="ctr"/>
              <a:endParaRPr lang="en-GB" sz="1200" err="1">
                <a:solidFill>
                  <a:schemeClr val="bg1"/>
                </a:solidFill>
              </a:endParaRP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B332DCA-A3AD-4F77-AEE2-44B85B64292D}"/>
                </a:ext>
              </a:extLst>
            </p:cNvPr>
            <p:cNvCxnSpPr/>
            <p:nvPr/>
          </p:nvCxnSpPr>
          <p:spPr>
            <a:xfrm>
              <a:off x="16656763" y="4679838"/>
              <a:ext cx="1313636" cy="0"/>
            </a:xfrm>
            <a:prstGeom prst="line">
              <a:avLst/>
            </a:prstGeom>
            <a:ln w="381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0" name="Picture 16" descr="Town Bank">
              <a:extLst>
                <a:ext uri="{FF2B5EF4-FFF2-40B4-BE49-F238E27FC236}">
                  <a16:creationId xmlns:a16="http://schemas.microsoft.com/office/drawing/2014/main" id="{49164CA2-60DF-4655-B2F9-E64F0D5345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7220" y="4088489"/>
              <a:ext cx="1061132" cy="267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AA49001-4227-4DB0-BF71-39B5DCF97E43}"/>
              </a:ext>
            </a:extLst>
          </p:cNvPr>
          <p:cNvGrpSpPr/>
          <p:nvPr/>
        </p:nvGrpSpPr>
        <p:grpSpPr>
          <a:xfrm>
            <a:off x="6165843" y="4731908"/>
            <a:ext cx="1313636" cy="936000"/>
            <a:chOff x="16656763" y="4801368"/>
            <a:chExt cx="1313636" cy="936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E10DB4BD-C680-44B7-88DE-E52373042AE1}"/>
                </a:ext>
              </a:extLst>
            </p:cNvPr>
            <p:cNvSpPr/>
            <p:nvPr/>
          </p:nvSpPr>
          <p:spPr>
            <a:xfrm>
              <a:off x="16656763" y="4801368"/>
              <a:ext cx="1313636" cy="936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 anchorCtr="1"/>
            <a:lstStyle/>
            <a:p>
              <a:pPr algn="ctr"/>
              <a:endParaRPr lang="en-GB" sz="1200" err="1">
                <a:solidFill>
                  <a:schemeClr val="bg1"/>
                </a:solidFill>
              </a:endParaRP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0E688DA-A3D9-4191-9064-AEDCEF30B51A}"/>
                </a:ext>
              </a:extLst>
            </p:cNvPr>
            <p:cNvCxnSpPr/>
            <p:nvPr/>
          </p:nvCxnSpPr>
          <p:spPr>
            <a:xfrm>
              <a:off x="16656763" y="5737368"/>
              <a:ext cx="1313636" cy="0"/>
            </a:xfrm>
            <a:prstGeom prst="line">
              <a:avLst/>
            </a:prstGeom>
            <a:ln w="381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4" name="Picture 18" descr="Associated Bank adjusts services to help support community health | Associated  Bank">
              <a:extLst>
                <a:ext uri="{FF2B5EF4-FFF2-40B4-BE49-F238E27FC236}">
                  <a16:creationId xmlns:a16="http://schemas.microsoft.com/office/drawing/2014/main" id="{5A92D8C4-F608-4418-B09C-2F70276BC8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0" t="20783" r="8495" b="20400"/>
            <a:stretch/>
          </p:blipFill>
          <p:spPr bwMode="auto">
            <a:xfrm>
              <a:off x="16678276" y="5111110"/>
              <a:ext cx="1251863" cy="302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9DAB3AF-B764-4382-9E84-5EE607291FF5}"/>
              </a:ext>
            </a:extLst>
          </p:cNvPr>
          <p:cNvGrpSpPr/>
          <p:nvPr/>
        </p:nvGrpSpPr>
        <p:grpSpPr>
          <a:xfrm>
            <a:off x="7538776" y="4731908"/>
            <a:ext cx="1313636" cy="936000"/>
            <a:chOff x="16634761" y="5858897"/>
            <a:chExt cx="1313636" cy="936000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CBE31540-71BE-48B5-8A44-B3D077070926}"/>
                </a:ext>
              </a:extLst>
            </p:cNvPr>
            <p:cNvGrpSpPr/>
            <p:nvPr/>
          </p:nvGrpSpPr>
          <p:grpSpPr>
            <a:xfrm>
              <a:off x="16634761" y="5858897"/>
              <a:ext cx="1313636" cy="936000"/>
              <a:chOff x="1760725" y="2686304"/>
              <a:chExt cx="1313636" cy="936000"/>
            </a:xfrm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D803BE97-CC76-433B-A570-679A71BC05BB}"/>
                  </a:ext>
                </a:extLst>
              </p:cNvPr>
              <p:cNvSpPr/>
              <p:nvPr/>
            </p:nvSpPr>
            <p:spPr>
              <a:xfrm>
                <a:off x="1760725" y="2686304"/>
                <a:ext cx="1313636" cy="936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 anchorCtr="1"/>
              <a:lstStyle/>
              <a:p>
                <a:pPr algn="ctr"/>
                <a:endParaRPr lang="en-GB" sz="1200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BEA86BB5-FDB1-4DA9-AED1-9C3DF1068979}"/>
                  </a:ext>
                </a:extLst>
              </p:cNvPr>
              <p:cNvCxnSpPr/>
              <p:nvPr/>
            </p:nvCxnSpPr>
            <p:spPr>
              <a:xfrm>
                <a:off x="1760725" y="3622304"/>
                <a:ext cx="1313636" cy="0"/>
              </a:xfrm>
              <a:prstGeom prst="line">
                <a:avLst/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7" name="Picture 20" descr="UW Credit Union | University of Wisconsin Credit Union">
              <a:extLst>
                <a:ext uri="{FF2B5EF4-FFF2-40B4-BE49-F238E27FC236}">
                  <a16:creationId xmlns:a16="http://schemas.microsoft.com/office/drawing/2014/main" id="{DEA3BB14-AC0C-4C60-A1C5-F0DE31713E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1725" y="6105000"/>
              <a:ext cx="1059708" cy="4599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980803B3-DA85-40F1-8A8C-F22431751366}"/>
              </a:ext>
            </a:extLst>
          </p:cNvPr>
          <p:cNvSpPr txBox="1"/>
          <p:nvPr/>
        </p:nvSpPr>
        <p:spPr>
          <a:xfrm>
            <a:off x="418773" y="3173540"/>
            <a:ext cx="1652349" cy="189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otham Medium" pitchFamily="50" charset="0"/>
              </a:rPr>
              <a:t>Bayshore Mall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380D773-FAC1-4D73-9534-636115A6EE83}"/>
              </a:ext>
            </a:extLst>
          </p:cNvPr>
          <p:cNvGrpSpPr/>
          <p:nvPr/>
        </p:nvGrpSpPr>
        <p:grpSpPr>
          <a:xfrm>
            <a:off x="517953" y="4736469"/>
            <a:ext cx="1313636" cy="936000"/>
            <a:chOff x="18078399" y="1628775"/>
            <a:chExt cx="1313636" cy="936000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8645A810-8788-4641-8AFD-3393637F51BC}"/>
                </a:ext>
              </a:extLst>
            </p:cNvPr>
            <p:cNvGrpSpPr/>
            <p:nvPr/>
          </p:nvGrpSpPr>
          <p:grpSpPr>
            <a:xfrm>
              <a:off x="18078399" y="1628775"/>
              <a:ext cx="1313636" cy="936000"/>
              <a:chOff x="4625997" y="1628775"/>
              <a:chExt cx="1313636" cy="936000"/>
            </a:xfrm>
          </p:grpSpPr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29E22073-D272-4553-B1FD-F7D08026A4AC}"/>
                  </a:ext>
                </a:extLst>
              </p:cNvPr>
              <p:cNvSpPr/>
              <p:nvPr/>
            </p:nvSpPr>
            <p:spPr>
              <a:xfrm>
                <a:off x="4625997" y="1628775"/>
                <a:ext cx="1313636" cy="936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 anchorCtr="1"/>
              <a:lstStyle/>
              <a:p>
                <a:pPr algn="ctr"/>
                <a:endParaRPr lang="en-GB" sz="1200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B58EAE5E-B200-4FC1-8A47-99993197246E}"/>
                  </a:ext>
                </a:extLst>
              </p:cNvPr>
              <p:cNvCxnSpPr/>
              <p:nvPr/>
            </p:nvCxnSpPr>
            <p:spPr>
              <a:xfrm>
                <a:off x="4625997" y="2564775"/>
                <a:ext cx="1313636" cy="0"/>
              </a:xfrm>
              <a:prstGeom prst="line">
                <a:avLst/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8E0A4916-D1C0-4E02-8F90-C09047858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120856" y="1751152"/>
              <a:ext cx="1253981" cy="716562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14FA65CC-E50D-4768-BEA0-6F4B1DACAD9B}"/>
              </a:ext>
            </a:extLst>
          </p:cNvPr>
          <p:cNvGrpSpPr/>
          <p:nvPr/>
        </p:nvGrpSpPr>
        <p:grpSpPr>
          <a:xfrm>
            <a:off x="6351899" y="3442831"/>
            <a:ext cx="1313636" cy="936000"/>
            <a:chOff x="19500037" y="1628775"/>
            <a:chExt cx="1313636" cy="936000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4A1286DE-5F34-48E6-B0B1-29E7AB548462}"/>
                </a:ext>
              </a:extLst>
            </p:cNvPr>
            <p:cNvSpPr/>
            <p:nvPr/>
          </p:nvSpPr>
          <p:spPr>
            <a:xfrm>
              <a:off x="19500037" y="1628775"/>
              <a:ext cx="1313636" cy="936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 anchorCtr="1"/>
            <a:lstStyle/>
            <a:p>
              <a:pPr algn="ctr"/>
              <a:endParaRPr lang="en-GB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6876738F-D19B-49B4-8678-D0A058A160B7}"/>
                </a:ext>
              </a:extLst>
            </p:cNvPr>
            <p:cNvCxnSpPr/>
            <p:nvPr/>
          </p:nvCxnSpPr>
          <p:spPr>
            <a:xfrm>
              <a:off x="19500037" y="2564775"/>
              <a:ext cx="1313636" cy="0"/>
            </a:xfrm>
            <a:prstGeom prst="line">
              <a:avLst/>
            </a:prstGeom>
            <a:ln w="381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9" name="Picture 22">
              <a:extLst>
                <a:ext uri="{FF2B5EF4-FFF2-40B4-BE49-F238E27FC236}">
                  <a16:creationId xmlns:a16="http://schemas.microsoft.com/office/drawing/2014/main" id="{92E24221-A0B6-46BD-8B4E-5AE0D7277F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74401" y="1683942"/>
              <a:ext cx="982544" cy="803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FA50B37-6D80-42E4-9FA5-638CC198AC2B}"/>
              </a:ext>
            </a:extLst>
          </p:cNvPr>
          <p:cNvGrpSpPr/>
          <p:nvPr/>
        </p:nvGrpSpPr>
        <p:grpSpPr>
          <a:xfrm>
            <a:off x="7722181" y="3442831"/>
            <a:ext cx="1313636" cy="936000"/>
            <a:chOff x="19508855" y="2686307"/>
            <a:chExt cx="1313636" cy="936000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8FB9F341-C646-4340-91BD-0411923FF745}"/>
                </a:ext>
              </a:extLst>
            </p:cNvPr>
            <p:cNvSpPr/>
            <p:nvPr/>
          </p:nvSpPr>
          <p:spPr>
            <a:xfrm>
              <a:off x="19508855" y="2686307"/>
              <a:ext cx="1313636" cy="936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 anchorCtr="1"/>
            <a:lstStyle/>
            <a:p>
              <a:pPr algn="ctr"/>
              <a:endParaRPr lang="en-GB" sz="1200" err="1">
                <a:solidFill>
                  <a:schemeClr val="bg1"/>
                </a:solidFill>
              </a:endParaRPr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F58F9965-2424-4E44-90DC-C0EA398332DB}"/>
                </a:ext>
              </a:extLst>
            </p:cNvPr>
            <p:cNvCxnSpPr/>
            <p:nvPr/>
          </p:nvCxnSpPr>
          <p:spPr>
            <a:xfrm>
              <a:off x="19508855" y="3622307"/>
              <a:ext cx="1313636" cy="0"/>
            </a:xfrm>
            <a:prstGeom prst="line">
              <a:avLst/>
            </a:prstGeom>
            <a:ln w="381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3" name="Picture 24" descr="Pizza Man">
              <a:extLst>
                <a:ext uri="{FF2B5EF4-FFF2-40B4-BE49-F238E27FC236}">
                  <a16:creationId xmlns:a16="http://schemas.microsoft.com/office/drawing/2014/main" id="{76BBAC50-171A-486E-81B1-403C7729DD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02179" y="2929234"/>
              <a:ext cx="1115849" cy="471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BB5C8258-DCD0-4115-AA1C-BF57C0CAFD09}"/>
              </a:ext>
            </a:extLst>
          </p:cNvPr>
          <p:cNvGrpSpPr/>
          <p:nvPr/>
        </p:nvGrpSpPr>
        <p:grpSpPr>
          <a:xfrm>
            <a:off x="10455571" y="3442831"/>
            <a:ext cx="1313636" cy="936000"/>
            <a:chOff x="19500037" y="4801368"/>
            <a:chExt cx="1313636" cy="936000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5975FFF6-747B-43CC-80CE-9017A5651E11}"/>
                </a:ext>
              </a:extLst>
            </p:cNvPr>
            <p:cNvSpPr/>
            <p:nvPr/>
          </p:nvSpPr>
          <p:spPr>
            <a:xfrm>
              <a:off x="19500037" y="4801368"/>
              <a:ext cx="1313636" cy="936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 anchorCtr="1"/>
            <a:lstStyle/>
            <a:p>
              <a:pPr algn="ctr"/>
              <a:endParaRPr lang="en-GB" sz="1200" err="1">
                <a:solidFill>
                  <a:schemeClr val="bg1"/>
                </a:solidFill>
              </a:endParaRPr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045180E-8A53-4E6B-A1FD-2B8AD3C2F4C5}"/>
                </a:ext>
              </a:extLst>
            </p:cNvPr>
            <p:cNvCxnSpPr/>
            <p:nvPr/>
          </p:nvCxnSpPr>
          <p:spPr>
            <a:xfrm>
              <a:off x="19500037" y="5737368"/>
              <a:ext cx="1313636" cy="0"/>
            </a:xfrm>
            <a:prstGeom prst="line">
              <a:avLst/>
            </a:prstGeom>
            <a:ln w="381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7" name="Picture 26" descr="Aloha Poke">
              <a:extLst>
                <a:ext uri="{FF2B5EF4-FFF2-40B4-BE49-F238E27FC236}">
                  <a16:creationId xmlns:a16="http://schemas.microsoft.com/office/drawing/2014/main" id="{B2E9C7A2-2CC6-4BBA-A55F-98625BD93E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95767" y="4884941"/>
              <a:ext cx="922175" cy="754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A22DDB1-D989-4B69-92D4-F9B823D56AD7}"/>
              </a:ext>
            </a:extLst>
          </p:cNvPr>
          <p:cNvGrpSpPr/>
          <p:nvPr/>
        </p:nvGrpSpPr>
        <p:grpSpPr>
          <a:xfrm>
            <a:off x="9092463" y="3442831"/>
            <a:ext cx="1313636" cy="936000"/>
            <a:chOff x="19500037" y="3743838"/>
            <a:chExt cx="1313636" cy="936000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225626E7-0182-407A-8658-45FD0D89890F}"/>
                </a:ext>
              </a:extLst>
            </p:cNvPr>
            <p:cNvSpPr/>
            <p:nvPr/>
          </p:nvSpPr>
          <p:spPr>
            <a:xfrm>
              <a:off x="19500037" y="3743838"/>
              <a:ext cx="1313636" cy="936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 anchorCtr="1"/>
            <a:lstStyle/>
            <a:p>
              <a:pPr algn="ctr"/>
              <a:endParaRPr lang="en-GB" sz="1200" err="1">
                <a:solidFill>
                  <a:schemeClr val="bg1"/>
                </a:solidFill>
              </a:endParaRPr>
            </a:p>
          </p:txBody>
        </p: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9CA7DA74-D526-4CE5-8208-3DBF737BF1F1}"/>
                </a:ext>
              </a:extLst>
            </p:cNvPr>
            <p:cNvCxnSpPr/>
            <p:nvPr/>
          </p:nvCxnSpPr>
          <p:spPr>
            <a:xfrm>
              <a:off x="19500037" y="4679838"/>
              <a:ext cx="1313636" cy="0"/>
            </a:xfrm>
            <a:prstGeom prst="line">
              <a:avLst/>
            </a:prstGeom>
            <a:ln w="381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1" name="Picture 28" descr="Best Falafel in Milwaukee">
              <a:extLst>
                <a:ext uri="{FF2B5EF4-FFF2-40B4-BE49-F238E27FC236}">
                  <a16:creationId xmlns:a16="http://schemas.microsoft.com/office/drawing/2014/main" id="{A024160E-29B4-4AF3-BE0C-E4DB980539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73390" y="4074048"/>
              <a:ext cx="1189997" cy="264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C45B9404-FC89-4F93-8097-6B80FDCB41CD}"/>
              </a:ext>
            </a:extLst>
          </p:cNvPr>
          <p:cNvGrpSpPr/>
          <p:nvPr/>
        </p:nvGrpSpPr>
        <p:grpSpPr>
          <a:xfrm>
            <a:off x="9082272" y="4720450"/>
            <a:ext cx="1313636" cy="936000"/>
            <a:chOff x="20921675" y="1628775"/>
            <a:chExt cx="1313636" cy="936000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48A44553-6AB1-4B05-BF2A-0073D7226327}"/>
                </a:ext>
              </a:extLst>
            </p:cNvPr>
            <p:cNvGrpSpPr/>
            <p:nvPr/>
          </p:nvGrpSpPr>
          <p:grpSpPr>
            <a:xfrm>
              <a:off x="20921675" y="1628775"/>
              <a:ext cx="1313636" cy="936000"/>
              <a:chOff x="361091" y="1628775"/>
              <a:chExt cx="1313636" cy="936000"/>
            </a:xfrm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0D43FB1C-14AC-46C3-BE2B-6128F1A00C3D}"/>
                  </a:ext>
                </a:extLst>
              </p:cNvPr>
              <p:cNvSpPr/>
              <p:nvPr/>
            </p:nvSpPr>
            <p:spPr>
              <a:xfrm>
                <a:off x="361091" y="1628775"/>
                <a:ext cx="1313636" cy="936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 anchorCtr="1"/>
              <a:lstStyle/>
              <a:p>
                <a:pPr algn="ctr"/>
                <a:endParaRPr lang="en-GB" sz="1200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C1646714-2EA7-48AF-887F-A7247FE0AB75}"/>
                  </a:ext>
                </a:extLst>
              </p:cNvPr>
              <p:cNvCxnSpPr/>
              <p:nvPr/>
            </p:nvCxnSpPr>
            <p:spPr>
              <a:xfrm>
                <a:off x="361091" y="2564775"/>
                <a:ext cx="1313636" cy="0"/>
              </a:xfrm>
              <a:prstGeom prst="line">
                <a:avLst/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4" name="Picture 36" descr="T.J. Maxx | TJX.com">
              <a:extLst>
                <a:ext uri="{FF2B5EF4-FFF2-40B4-BE49-F238E27FC236}">
                  <a16:creationId xmlns:a16="http://schemas.microsoft.com/office/drawing/2014/main" id="{D41ADBEE-005C-4138-9710-B1375C18A3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63089" y="1966326"/>
              <a:ext cx="1243902" cy="298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98DBAC94-F673-4FD4-836C-9EDC7CA1DFAE}"/>
              </a:ext>
            </a:extLst>
          </p:cNvPr>
          <p:cNvGrpSpPr/>
          <p:nvPr/>
        </p:nvGrpSpPr>
        <p:grpSpPr>
          <a:xfrm>
            <a:off x="10458124" y="4720450"/>
            <a:ext cx="1313636" cy="936000"/>
            <a:chOff x="20930491" y="2686307"/>
            <a:chExt cx="1313636" cy="936000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0823EDAE-65CA-4648-8407-0483EF79E91D}"/>
                </a:ext>
              </a:extLst>
            </p:cNvPr>
            <p:cNvGrpSpPr/>
            <p:nvPr/>
          </p:nvGrpSpPr>
          <p:grpSpPr>
            <a:xfrm>
              <a:off x="20930491" y="2686307"/>
              <a:ext cx="1313636" cy="936000"/>
              <a:chOff x="4625997" y="1628775"/>
              <a:chExt cx="1313636" cy="936000"/>
            </a:xfrm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F2CDCB8B-77B2-402C-99B1-19A8C8DCF94C}"/>
                  </a:ext>
                </a:extLst>
              </p:cNvPr>
              <p:cNvSpPr/>
              <p:nvPr/>
            </p:nvSpPr>
            <p:spPr>
              <a:xfrm>
                <a:off x="4625997" y="1628775"/>
                <a:ext cx="1313636" cy="936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 anchorCtr="1"/>
              <a:lstStyle/>
              <a:p>
                <a:pPr algn="ctr"/>
                <a:endParaRPr lang="en-GB" sz="1200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79832E18-1FC2-4D29-8C19-55C7657CFE92}"/>
                  </a:ext>
                </a:extLst>
              </p:cNvPr>
              <p:cNvCxnSpPr/>
              <p:nvPr/>
            </p:nvCxnSpPr>
            <p:spPr>
              <a:xfrm>
                <a:off x="4625997" y="2564775"/>
                <a:ext cx="1313636" cy="0"/>
              </a:xfrm>
              <a:prstGeom prst="line">
                <a:avLst/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9" name="Picture 38">
              <a:extLst>
                <a:ext uri="{FF2B5EF4-FFF2-40B4-BE49-F238E27FC236}">
                  <a16:creationId xmlns:a16="http://schemas.microsoft.com/office/drawing/2014/main" id="{06FB1747-1BD1-40AB-B579-CACFD193A3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331" b="23043"/>
            <a:stretch/>
          </p:blipFill>
          <p:spPr bwMode="auto">
            <a:xfrm>
              <a:off x="21018684" y="2832192"/>
              <a:ext cx="1132712" cy="641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1AF01569-11C4-43C7-B7E8-94040CB8F765}"/>
              </a:ext>
            </a:extLst>
          </p:cNvPr>
          <p:cNvSpPr txBox="1"/>
          <p:nvPr/>
        </p:nvSpPr>
        <p:spPr>
          <a:xfrm>
            <a:off x="6272444" y="3173117"/>
            <a:ext cx="1652349" cy="189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otham Medium" pitchFamily="50" charset="0"/>
              </a:rPr>
              <a:t>Mequon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0C80F9A6-E46A-44A5-B1C0-3781B31617FA}"/>
              </a:ext>
            </a:extLst>
          </p:cNvPr>
          <p:cNvSpPr txBox="1"/>
          <p:nvPr/>
        </p:nvSpPr>
        <p:spPr>
          <a:xfrm>
            <a:off x="1964594" y="4475375"/>
            <a:ext cx="2318404" cy="189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otham Medium" pitchFamily="50" charset="0"/>
              </a:rPr>
              <a:t>Banks &amp; Credit Unions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07217D3C-C873-415A-9186-F592E9FD3CD4}"/>
              </a:ext>
            </a:extLst>
          </p:cNvPr>
          <p:cNvSpPr txBox="1"/>
          <p:nvPr/>
        </p:nvSpPr>
        <p:spPr>
          <a:xfrm>
            <a:off x="457290" y="4468185"/>
            <a:ext cx="2262129" cy="189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otham Medium" pitchFamily="50" charset="0"/>
              </a:rPr>
              <a:t>Northwest Side 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7B6204ED-54E5-4F00-8CE1-8AEB99D8A82D}"/>
              </a:ext>
            </a:extLst>
          </p:cNvPr>
          <p:cNvSpPr txBox="1"/>
          <p:nvPr/>
        </p:nvSpPr>
        <p:spPr>
          <a:xfrm>
            <a:off x="8981913" y="4462435"/>
            <a:ext cx="2262129" cy="189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otham Medium" pitchFamily="50" charset="0"/>
              </a:rPr>
              <a:t>Grafton</a:t>
            </a:r>
          </a:p>
        </p:txBody>
      </p:sp>
      <p:graphicFrame>
        <p:nvGraphicFramePr>
          <p:cNvPr id="128" name="Table 127">
            <a:extLst>
              <a:ext uri="{FF2B5EF4-FFF2-40B4-BE49-F238E27FC236}">
                <a16:creationId xmlns:a16="http://schemas.microsoft.com/office/drawing/2014/main" id="{BADF64B8-D171-49B3-93DA-1A243A24A4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153016"/>
              </p:ext>
            </p:extLst>
          </p:nvPr>
        </p:nvGraphicFramePr>
        <p:xfrm>
          <a:off x="1140276" y="1859224"/>
          <a:ext cx="10166377" cy="1238248"/>
        </p:xfrm>
        <a:graphic>
          <a:graphicData uri="http://schemas.openxmlformats.org/drawingml/2006/table">
            <a:tbl>
              <a:tblPr firstRow="1" firstCol="1" bandRow="1"/>
              <a:tblGrid>
                <a:gridCol w="2961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65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85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3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Gotham Medium" pitchFamily="50" charset="0"/>
                          <a:ea typeface="Times New Roman"/>
                          <a:cs typeface="Arial"/>
                        </a:rPr>
                        <a:t>INVENTORY SF</a:t>
                      </a:r>
                    </a:p>
                  </a:txBody>
                  <a:tcPr marL="95212" marR="95212" marT="95212" marB="9521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3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Gotham Medium" pitchFamily="50" charset="0"/>
                        </a:rPr>
                        <a:t>TOTAL VACANT SF</a:t>
                      </a:r>
                      <a:endParaRPr lang="en-GB" sz="23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Gotham Medium" pitchFamily="50" charset="0"/>
                        <a:ea typeface="Times New Roman"/>
                        <a:cs typeface="Arial"/>
                      </a:endParaRPr>
                    </a:p>
                  </a:txBody>
                  <a:tcPr marL="95212" marR="95212" marT="95212" marB="9521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3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Gotham Medium" pitchFamily="50" charset="0"/>
                          <a:ea typeface="Times New Roman"/>
                          <a:cs typeface="Arial"/>
                        </a:rPr>
                        <a:t>VACANCY RATE</a:t>
                      </a:r>
                    </a:p>
                  </a:txBody>
                  <a:tcPr marL="95212" marR="95212" marT="95212" marB="9521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3400" b="0" dirty="0">
                          <a:solidFill>
                            <a:schemeClr val="tx1"/>
                          </a:solidFill>
                          <a:effectLst/>
                          <a:latin typeface="Gotham Light" pitchFamily="50" charset="0"/>
                          <a:ea typeface="Times New Roman"/>
                          <a:cs typeface="Arial"/>
                        </a:rPr>
                        <a:t>8,917,817</a:t>
                      </a:r>
                    </a:p>
                  </a:txBody>
                  <a:tcPr marL="89572" marR="89572" marT="89572" marB="8957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3400" dirty="0">
                          <a:effectLst/>
                          <a:latin typeface="Gotham Light" pitchFamily="50" charset="0"/>
                        </a:rPr>
                        <a:t>1,119,685</a:t>
                      </a:r>
                      <a:endParaRPr lang="en-GB" sz="3400" dirty="0">
                        <a:solidFill>
                          <a:schemeClr val="tx1"/>
                        </a:solidFill>
                        <a:effectLst/>
                        <a:latin typeface="Gotham Light" pitchFamily="50" charset="0"/>
                        <a:ea typeface="Times New Roman"/>
                        <a:cs typeface="Arial"/>
                      </a:endParaRPr>
                    </a:p>
                  </a:txBody>
                  <a:tcPr marL="89572" marR="89572" marT="89572" marB="8957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3400" dirty="0">
                          <a:solidFill>
                            <a:schemeClr val="tx1"/>
                          </a:solidFill>
                          <a:effectLst/>
                          <a:latin typeface="Gotham Light" pitchFamily="50" charset="0"/>
                          <a:ea typeface="Times New Roman"/>
                          <a:cs typeface="Arial"/>
                        </a:rPr>
                        <a:t>12.6%</a:t>
                      </a:r>
                    </a:p>
                  </a:txBody>
                  <a:tcPr marL="89572" marR="89572" marT="89572" marB="8957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E36E44E3-F0E1-43C3-A120-67367D4DA524}"/>
              </a:ext>
            </a:extLst>
          </p:cNvPr>
          <p:cNvCxnSpPr>
            <a:cxnSpLocks/>
          </p:cNvCxnSpPr>
          <p:nvPr/>
        </p:nvCxnSpPr>
        <p:spPr>
          <a:xfrm>
            <a:off x="1534030" y="2414467"/>
            <a:ext cx="2200475" cy="0"/>
          </a:xfrm>
          <a:prstGeom prst="line">
            <a:avLst/>
          </a:prstGeom>
          <a:ln w="28575">
            <a:solidFill>
              <a:srgbClr val="0091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FD59C601-AA44-4E5F-821F-14C20795A95C}"/>
              </a:ext>
            </a:extLst>
          </p:cNvPr>
          <p:cNvCxnSpPr>
            <a:cxnSpLocks/>
          </p:cNvCxnSpPr>
          <p:nvPr/>
        </p:nvCxnSpPr>
        <p:spPr>
          <a:xfrm>
            <a:off x="4701133" y="2414467"/>
            <a:ext cx="2801816" cy="6664"/>
          </a:xfrm>
          <a:prstGeom prst="line">
            <a:avLst/>
          </a:prstGeom>
          <a:ln w="28575">
            <a:solidFill>
              <a:srgbClr val="0091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0889A7A7-4546-4C3D-84FB-A75CED55CE8A}"/>
              </a:ext>
            </a:extLst>
          </p:cNvPr>
          <p:cNvCxnSpPr>
            <a:cxnSpLocks/>
          </p:cNvCxnSpPr>
          <p:nvPr/>
        </p:nvCxnSpPr>
        <p:spPr>
          <a:xfrm flipV="1">
            <a:off x="8466290" y="2414467"/>
            <a:ext cx="2459797" cy="6664"/>
          </a:xfrm>
          <a:prstGeom prst="line">
            <a:avLst/>
          </a:prstGeom>
          <a:ln w="28575">
            <a:solidFill>
              <a:srgbClr val="0091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916B9C82-806F-4042-B612-E7ED89533D18}"/>
              </a:ext>
            </a:extLst>
          </p:cNvPr>
          <p:cNvGrpSpPr/>
          <p:nvPr/>
        </p:nvGrpSpPr>
        <p:grpSpPr>
          <a:xfrm>
            <a:off x="4844256" y="3442831"/>
            <a:ext cx="1322692" cy="936000"/>
            <a:chOff x="4844256" y="3442831"/>
            <a:chExt cx="1322692" cy="936000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F994417C-AF40-48D5-9AF2-70E89B98CB31}"/>
                </a:ext>
              </a:extLst>
            </p:cNvPr>
            <p:cNvGrpSpPr/>
            <p:nvPr/>
          </p:nvGrpSpPr>
          <p:grpSpPr>
            <a:xfrm>
              <a:off x="4844256" y="3442831"/>
              <a:ext cx="1322692" cy="936000"/>
              <a:chOff x="4861375" y="1628775"/>
              <a:chExt cx="1322692" cy="936000"/>
            </a:xfrm>
          </p:grpSpPr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E7CBD664-7874-41A3-A2D3-7B69CFDD4C4C}"/>
                  </a:ext>
                </a:extLst>
              </p:cNvPr>
              <p:cNvSpPr/>
              <p:nvPr/>
            </p:nvSpPr>
            <p:spPr>
              <a:xfrm>
                <a:off x="4861375" y="1628775"/>
                <a:ext cx="1313636" cy="936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 anchorCtr="1"/>
              <a:lstStyle/>
              <a:p>
                <a:pPr algn="ctr"/>
                <a:endParaRPr lang="en-GB" sz="1200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90D6B45D-3022-4DBB-8F9A-1028984867DA}"/>
                  </a:ext>
                </a:extLst>
              </p:cNvPr>
              <p:cNvCxnSpPr/>
              <p:nvPr/>
            </p:nvCxnSpPr>
            <p:spPr>
              <a:xfrm>
                <a:off x="4870431" y="2564775"/>
                <a:ext cx="1313636" cy="0"/>
              </a:xfrm>
              <a:prstGeom prst="line">
                <a:avLst/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8CED4C18-BDD4-46D1-9530-429E58A079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9226" y="3558976"/>
              <a:ext cx="973424" cy="696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15294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9B816C1-2C39-49DA-BFB2-A83B4BA11EB9}"/>
              </a:ext>
            </a:extLst>
          </p:cNvPr>
          <p:cNvSpPr txBox="1">
            <a:spLocks/>
          </p:cNvSpPr>
          <p:nvPr/>
        </p:nvSpPr>
        <p:spPr>
          <a:xfrm>
            <a:off x="368041" y="-19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ld" pitchFamily="50" charset="0"/>
              </a:rPr>
              <a:t>West Retail Market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D38D5CC8-3121-4282-BF77-51C364CF4954}"/>
              </a:ext>
            </a:extLst>
          </p:cNvPr>
          <p:cNvGraphicFramePr>
            <a:graphicFrameLocks noGrp="1"/>
          </p:cNvGraphicFramePr>
          <p:nvPr/>
        </p:nvGraphicFramePr>
        <p:xfrm>
          <a:off x="1140276" y="1859224"/>
          <a:ext cx="10166377" cy="1238248"/>
        </p:xfrm>
        <a:graphic>
          <a:graphicData uri="http://schemas.openxmlformats.org/drawingml/2006/table">
            <a:tbl>
              <a:tblPr firstRow="1" firstCol="1" bandRow="1"/>
              <a:tblGrid>
                <a:gridCol w="2979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386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85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3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Gotham Medium" pitchFamily="50" charset="0"/>
                          <a:ea typeface="Times New Roman"/>
                          <a:cs typeface="Arial"/>
                        </a:rPr>
                        <a:t>INVENTORY SF</a:t>
                      </a:r>
                    </a:p>
                  </a:txBody>
                  <a:tcPr marL="95212" marR="95212" marT="95212" marB="9521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3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Gotham Medium" pitchFamily="50" charset="0"/>
                        </a:rPr>
                        <a:t>TOTAL VACANT SF</a:t>
                      </a:r>
                      <a:endParaRPr lang="en-GB" sz="23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Gotham Medium" pitchFamily="50" charset="0"/>
                        <a:ea typeface="Times New Roman"/>
                        <a:cs typeface="Arial"/>
                      </a:endParaRPr>
                    </a:p>
                  </a:txBody>
                  <a:tcPr marL="95212" marR="95212" marT="95212" marB="9521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3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Gotham Medium" pitchFamily="50" charset="0"/>
                          <a:ea typeface="Times New Roman"/>
                          <a:cs typeface="Arial"/>
                        </a:rPr>
                        <a:t>VACANCY RATE</a:t>
                      </a:r>
                    </a:p>
                  </a:txBody>
                  <a:tcPr marL="95212" marR="95212" marT="95212" marB="9521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3400" dirty="0">
                          <a:effectLst/>
                          <a:latin typeface="Gotham Light" pitchFamily="50" charset="0"/>
                        </a:rPr>
                        <a:t>13,010,617</a:t>
                      </a:r>
                      <a:endParaRPr lang="en-GB" sz="3400" b="0" dirty="0">
                        <a:solidFill>
                          <a:schemeClr val="tx1"/>
                        </a:solidFill>
                        <a:effectLst/>
                        <a:latin typeface="Gotham Light" pitchFamily="50" charset="0"/>
                        <a:ea typeface="Times New Roman"/>
                        <a:cs typeface="Arial"/>
                      </a:endParaRPr>
                    </a:p>
                  </a:txBody>
                  <a:tcPr marL="89572" marR="89572" marT="89572" marB="8957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3400" dirty="0">
                          <a:effectLst/>
                          <a:latin typeface="Gotham Light" pitchFamily="50" charset="0"/>
                        </a:rPr>
                        <a:t>978,376</a:t>
                      </a:r>
                      <a:endParaRPr lang="en-GB" sz="3400" dirty="0">
                        <a:solidFill>
                          <a:schemeClr val="tx1"/>
                        </a:solidFill>
                        <a:effectLst/>
                        <a:latin typeface="Gotham Light" pitchFamily="50" charset="0"/>
                        <a:ea typeface="Times New Roman"/>
                        <a:cs typeface="Arial"/>
                      </a:endParaRPr>
                    </a:p>
                  </a:txBody>
                  <a:tcPr marL="89572" marR="89572" marT="89572" marB="8957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3400" dirty="0">
                          <a:effectLst/>
                          <a:latin typeface="Gotham Light" pitchFamily="50" charset="0"/>
                        </a:rPr>
                        <a:t>7.5%</a:t>
                      </a:r>
                      <a:endParaRPr lang="en-GB" sz="3400" dirty="0">
                        <a:solidFill>
                          <a:schemeClr val="tx1"/>
                        </a:solidFill>
                        <a:effectLst/>
                        <a:latin typeface="Gotham Light" pitchFamily="50" charset="0"/>
                        <a:ea typeface="Times New Roman"/>
                        <a:cs typeface="Arial"/>
                      </a:endParaRPr>
                    </a:p>
                  </a:txBody>
                  <a:tcPr marL="89572" marR="89572" marT="89572" marB="8957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E8AB5FA-C383-41B4-9AED-0CAA8BB82C2F}"/>
              </a:ext>
            </a:extLst>
          </p:cNvPr>
          <p:cNvCxnSpPr>
            <a:cxnSpLocks/>
          </p:cNvCxnSpPr>
          <p:nvPr/>
        </p:nvCxnSpPr>
        <p:spPr>
          <a:xfrm>
            <a:off x="1534030" y="2414467"/>
            <a:ext cx="2200475" cy="0"/>
          </a:xfrm>
          <a:prstGeom prst="line">
            <a:avLst/>
          </a:prstGeom>
          <a:ln w="28575">
            <a:solidFill>
              <a:srgbClr val="0091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95A8E25-B484-4D72-B3C9-FEF11E3A78E7}"/>
              </a:ext>
            </a:extLst>
          </p:cNvPr>
          <p:cNvCxnSpPr>
            <a:cxnSpLocks/>
          </p:cNvCxnSpPr>
          <p:nvPr/>
        </p:nvCxnSpPr>
        <p:spPr>
          <a:xfrm>
            <a:off x="4701133" y="2414467"/>
            <a:ext cx="2801816" cy="6664"/>
          </a:xfrm>
          <a:prstGeom prst="line">
            <a:avLst/>
          </a:prstGeom>
          <a:ln w="28575">
            <a:solidFill>
              <a:srgbClr val="0091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D3D07FE-79CF-4553-A372-EE7DA9E0C1C2}"/>
              </a:ext>
            </a:extLst>
          </p:cNvPr>
          <p:cNvCxnSpPr>
            <a:cxnSpLocks/>
          </p:cNvCxnSpPr>
          <p:nvPr/>
        </p:nvCxnSpPr>
        <p:spPr>
          <a:xfrm flipV="1">
            <a:off x="8466290" y="2414467"/>
            <a:ext cx="2459797" cy="6664"/>
          </a:xfrm>
          <a:prstGeom prst="line">
            <a:avLst/>
          </a:prstGeom>
          <a:ln w="28575">
            <a:solidFill>
              <a:srgbClr val="0091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4C42420-1CC2-4278-8608-6F088C95599B}"/>
              </a:ext>
            </a:extLst>
          </p:cNvPr>
          <p:cNvGrpSpPr/>
          <p:nvPr/>
        </p:nvGrpSpPr>
        <p:grpSpPr>
          <a:xfrm>
            <a:off x="5318128" y="3442831"/>
            <a:ext cx="1313636" cy="936000"/>
            <a:chOff x="4611998" y="3442831"/>
            <a:chExt cx="1313636" cy="936000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DED5B233-A87F-4069-AD03-043C58C359EA}"/>
                </a:ext>
              </a:extLst>
            </p:cNvPr>
            <p:cNvGrpSpPr/>
            <p:nvPr/>
          </p:nvGrpSpPr>
          <p:grpSpPr>
            <a:xfrm>
              <a:off x="4611998" y="3442831"/>
              <a:ext cx="1313636" cy="936000"/>
              <a:chOff x="19500037" y="1628775"/>
              <a:chExt cx="1313636" cy="936000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0F423D58-A740-46B9-9507-4DCCD825E27B}"/>
                  </a:ext>
                </a:extLst>
              </p:cNvPr>
              <p:cNvSpPr/>
              <p:nvPr/>
            </p:nvSpPr>
            <p:spPr>
              <a:xfrm>
                <a:off x="19500037" y="1628775"/>
                <a:ext cx="1313636" cy="936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 anchorCtr="1"/>
              <a:lstStyle/>
              <a:p>
                <a:pPr algn="ctr"/>
                <a:endParaRPr lang="en-GB" sz="12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0098D2AA-0FEA-4404-AC41-9B5D3F07A068}"/>
                  </a:ext>
                </a:extLst>
              </p:cNvPr>
              <p:cNvCxnSpPr/>
              <p:nvPr/>
            </p:nvCxnSpPr>
            <p:spPr>
              <a:xfrm>
                <a:off x="19500037" y="2564775"/>
                <a:ext cx="1313636" cy="0"/>
              </a:xfrm>
              <a:prstGeom prst="line">
                <a:avLst/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9" name="Picture 2" descr="Boston Store - The modern department store">
              <a:extLst>
                <a:ext uri="{FF2B5EF4-FFF2-40B4-BE49-F238E27FC236}">
                  <a16:creationId xmlns:a16="http://schemas.microsoft.com/office/drawing/2014/main" id="{3FD23299-48C1-4358-850C-F84220AED3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912" b="14707"/>
            <a:stretch/>
          </p:blipFill>
          <p:spPr bwMode="auto">
            <a:xfrm>
              <a:off x="4749064" y="3748946"/>
              <a:ext cx="1026638" cy="284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137B04D-73D4-40D6-9493-46DB494ED389}"/>
              </a:ext>
            </a:extLst>
          </p:cNvPr>
          <p:cNvGrpSpPr/>
          <p:nvPr/>
        </p:nvGrpSpPr>
        <p:grpSpPr>
          <a:xfrm>
            <a:off x="2142417" y="3442831"/>
            <a:ext cx="1313636" cy="936000"/>
            <a:chOff x="1882240" y="3442831"/>
            <a:chExt cx="1313636" cy="93600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448C1AD-62A2-4B7B-BC64-26119A93FA2D}"/>
                </a:ext>
              </a:extLst>
            </p:cNvPr>
            <p:cNvGrpSpPr/>
            <p:nvPr/>
          </p:nvGrpSpPr>
          <p:grpSpPr>
            <a:xfrm>
              <a:off x="1882240" y="3442831"/>
              <a:ext cx="1313636" cy="936000"/>
              <a:chOff x="361091" y="1628775"/>
              <a:chExt cx="1313636" cy="936000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D127FFC-84CC-415B-A99A-A65C30B9EB5A}"/>
                  </a:ext>
                </a:extLst>
              </p:cNvPr>
              <p:cNvSpPr/>
              <p:nvPr/>
            </p:nvSpPr>
            <p:spPr>
              <a:xfrm>
                <a:off x="361091" y="1628775"/>
                <a:ext cx="1313636" cy="936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 anchorCtr="1"/>
              <a:lstStyle/>
              <a:p>
                <a:pPr algn="ctr"/>
                <a:endParaRPr lang="en-GB" sz="1200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E9E8FE63-3656-4ADC-8BEB-000FF4D4D3F4}"/>
                  </a:ext>
                </a:extLst>
              </p:cNvPr>
              <p:cNvCxnSpPr/>
              <p:nvPr/>
            </p:nvCxnSpPr>
            <p:spPr>
              <a:xfrm>
                <a:off x="361091" y="2564775"/>
                <a:ext cx="1313636" cy="0"/>
              </a:xfrm>
              <a:prstGeom prst="line">
                <a:avLst/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0" name="Picture 4" descr="Burghardt Sporting Goods | Better Business Bureau® Profile">
              <a:extLst>
                <a:ext uri="{FF2B5EF4-FFF2-40B4-BE49-F238E27FC236}">
                  <a16:creationId xmlns:a16="http://schemas.microsoft.com/office/drawing/2014/main" id="{219116B4-9F95-4B80-AA75-9624FB6E97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171" b="31243"/>
            <a:stretch/>
          </p:blipFill>
          <p:spPr bwMode="auto">
            <a:xfrm>
              <a:off x="1901695" y="3677788"/>
              <a:ext cx="1274038" cy="466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176CD76-4FE7-4A2E-B488-D64FB036D95E}"/>
              </a:ext>
            </a:extLst>
          </p:cNvPr>
          <p:cNvGrpSpPr/>
          <p:nvPr/>
        </p:nvGrpSpPr>
        <p:grpSpPr>
          <a:xfrm>
            <a:off x="3731559" y="3442831"/>
            <a:ext cx="1313636" cy="936000"/>
            <a:chOff x="3245348" y="3442831"/>
            <a:chExt cx="1313636" cy="93600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4E300DE-14C5-4627-BE6F-9C47911FC0AF}"/>
                </a:ext>
              </a:extLst>
            </p:cNvPr>
            <p:cNvGrpSpPr/>
            <p:nvPr/>
          </p:nvGrpSpPr>
          <p:grpSpPr>
            <a:xfrm>
              <a:off x="3245348" y="3442831"/>
              <a:ext cx="1313636" cy="936000"/>
              <a:chOff x="4625997" y="1628775"/>
              <a:chExt cx="1313636" cy="936000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7C2E44B-DA5C-40BD-8AB1-FE994033786A}"/>
                  </a:ext>
                </a:extLst>
              </p:cNvPr>
              <p:cNvSpPr/>
              <p:nvPr/>
            </p:nvSpPr>
            <p:spPr>
              <a:xfrm>
                <a:off x="4625997" y="1628775"/>
                <a:ext cx="1313636" cy="936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 anchorCtr="1"/>
              <a:lstStyle/>
              <a:p>
                <a:pPr algn="ctr"/>
                <a:endParaRPr lang="en-GB" sz="1200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B23984D-9983-433F-9FCA-1ECCC4344F98}"/>
                  </a:ext>
                </a:extLst>
              </p:cNvPr>
              <p:cNvCxnSpPr/>
              <p:nvPr/>
            </p:nvCxnSpPr>
            <p:spPr>
              <a:xfrm>
                <a:off x="4625997" y="2564775"/>
                <a:ext cx="1313636" cy="0"/>
              </a:xfrm>
              <a:prstGeom prst="line">
                <a:avLst/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1" name="Picture 6" descr="City of New Berlin">
              <a:extLst>
                <a:ext uri="{FF2B5EF4-FFF2-40B4-BE49-F238E27FC236}">
                  <a16:creationId xmlns:a16="http://schemas.microsoft.com/office/drawing/2014/main" id="{853694E5-8412-44B6-9583-334486C480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24" b="15988"/>
            <a:stretch/>
          </p:blipFill>
          <p:spPr bwMode="auto">
            <a:xfrm>
              <a:off x="3435427" y="3562708"/>
              <a:ext cx="890114" cy="633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0E75BFA-8EAC-4B3E-AD9C-B3D165D5002F}"/>
              </a:ext>
            </a:extLst>
          </p:cNvPr>
          <p:cNvGrpSpPr/>
          <p:nvPr/>
        </p:nvGrpSpPr>
        <p:grpSpPr>
          <a:xfrm>
            <a:off x="566753" y="3442831"/>
            <a:ext cx="1313636" cy="936000"/>
            <a:chOff x="519132" y="3442831"/>
            <a:chExt cx="1313636" cy="93600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960FA0F-DDC3-443F-AB04-8BD4AA70DF3F}"/>
                </a:ext>
              </a:extLst>
            </p:cNvPr>
            <p:cNvGrpSpPr/>
            <p:nvPr/>
          </p:nvGrpSpPr>
          <p:grpSpPr>
            <a:xfrm>
              <a:off x="519132" y="3442831"/>
              <a:ext cx="1313636" cy="936000"/>
              <a:chOff x="361091" y="1628775"/>
              <a:chExt cx="1313636" cy="93600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9231E6A-1B98-4FBA-AF9A-8015032AD376}"/>
                  </a:ext>
                </a:extLst>
              </p:cNvPr>
              <p:cNvSpPr/>
              <p:nvPr/>
            </p:nvSpPr>
            <p:spPr>
              <a:xfrm>
                <a:off x="361091" y="1628775"/>
                <a:ext cx="1313636" cy="936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 anchorCtr="1"/>
              <a:lstStyle/>
              <a:p>
                <a:pPr algn="ctr"/>
                <a:endParaRPr lang="en-GB" sz="1200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4E645312-A810-406B-801B-ED44A755C9FF}"/>
                  </a:ext>
                </a:extLst>
              </p:cNvPr>
              <p:cNvCxnSpPr/>
              <p:nvPr/>
            </p:nvCxnSpPr>
            <p:spPr>
              <a:xfrm>
                <a:off x="361091" y="2564775"/>
                <a:ext cx="1313636" cy="0"/>
              </a:xfrm>
              <a:prstGeom prst="line">
                <a:avLst/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2" name="Picture 2" descr="Recipes | Festival Foods">
              <a:extLst>
                <a:ext uri="{FF2B5EF4-FFF2-40B4-BE49-F238E27FC236}">
                  <a16:creationId xmlns:a16="http://schemas.microsoft.com/office/drawing/2014/main" id="{EB2AFAB9-82F7-49A1-A39D-12095BBF73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6"/>
            <a:stretch/>
          </p:blipFill>
          <p:spPr bwMode="auto">
            <a:xfrm>
              <a:off x="650112" y="3562708"/>
              <a:ext cx="1175482" cy="666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9" name="Freeform 7">
            <a:extLst>
              <a:ext uri="{FF2B5EF4-FFF2-40B4-BE49-F238E27FC236}">
                <a16:creationId xmlns:a16="http://schemas.microsoft.com/office/drawing/2014/main" id="{4F07DFED-208E-49BC-9302-C58B959A5679}"/>
              </a:ext>
            </a:extLst>
          </p:cNvPr>
          <p:cNvSpPr>
            <a:spLocks/>
          </p:cNvSpPr>
          <p:nvPr/>
        </p:nvSpPr>
        <p:spPr bwMode="auto">
          <a:xfrm>
            <a:off x="9303732" y="0"/>
            <a:ext cx="2947573" cy="2292921"/>
          </a:xfrm>
          <a:custGeom>
            <a:avLst/>
            <a:gdLst>
              <a:gd name="T0" fmla="*/ 2041 w 2041"/>
              <a:gd name="T1" fmla="*/ 1541 h 1541"/>
              <a:gd name="T2" fmla="*/ 0 w 2041"/>
              <a:gd name="T3" fmla="*/ 0 h 1541"/>
              <a:gd name="T4" fmla="*/ 2041 w 2041"/>
              <a:gd name="T5" fmla="*/ 0 h 1541"/>
              <a:gd name="T6" fmla="*/ 2041 w 2041"/>
              <a:gd name="T7" fmla="*/ 1541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41" h="1541">
                <a:moveTo>
                  <a:pt x="2041" y="1541"/>
                </a:moveTo>
                <a:lnTo>
                  <a:pt x="0" y="0"/>
                </a:lnTo>
                <a:lnTo>
                  <a:pt x="2041" y="0"/>
                </a:lnTo>
                <a:lnTo>
                  <a:pt x="2041" y="1541"/>
                </a:ln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78CA5340-1B46-41AD-BBC1-78CFEE303DA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5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007" y="874969"/>
            <a:ext cx="2545396" cy="4982210"/>
          </a:xfrm>
          <a:prstGeom prst="rect">
            <a:avLst/>
          </a:prstGeom>
          <a:ln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DD736B7-91D3-47E5-B559-9F9F87386809}"/>
              </a:ext>
            </a:extLst>
          </p:cNvPr>
          <p:cNvGrpSpPr/>
          <p:nvPr/>
        </p:nvGrpSpPr>
        <p:grpSpPr>
          <a:xfrm>
            <a:off x="8514005" y="4613759"/>
            <a:ext cx="1313636" cy="936000"/>
            <a:chOff x="1908791" y="4731908"/>
            <a:chExt cx="1313636" cy="93600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13E38A0-B84C-4008-90D3-8825045E6635}"/>
                </a:ext>
              </a:extLst>
            </p:cNvPr>
            <p:cNvGrpSpPr/>
            <p:nvPr/>
          </p:nvGrpSpPr>
          <p:grpSpPr>
            <a:xfrm>
              <a:off x="1908791" y="4731908"/>
              <a:ext cx="1313636" cy="936000"/>
              <a:chOff x="16656765" y="2686307"/>
              <a:chExt cx="1313636" cy="936000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80BDB98-470F-40B7-9AD1-C0394435FCB1}"/>
                  </a:ext>
                </a:extLst>
              </p:cNvPr>
              <p:cNvSpPr/>
              <p:nvPr/>
            </p:nvSpPr>
            <p:spPr>
              <a:xfrm>
                <a:off x="16656765" y="2686307"/>
                <a:ext cx="1313636" cy="936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 anchorCtr="1"/>
              <a:lstStyle/>
              <a:p>
                <a:pPr algn="ctr"/>
                <a:endParaRPr lang="en-GB" sz="1200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D40FA16A-D06C-4E80-B495-FD923DD7B0B3}"/>
                  </a:ext>
                </a:extLst>
              </p:cNvPr>
              <p:cNvCxnSpPr/>
              <p:nvPr/>
            </p:nvCxnSpPr>
            <p:spPr>
              <a:xfrm>
                <a:off x="16656765" y="3622307"/>
                <a:ext cx="1313636" cy="0"/>
              </a:xfrm>
              <a:prstGeom prst="line">
                <a:avLst/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3" name="Picture 8" descr="Our Team | Orthopaedic Associates of Wisconsin">
              <a:extLst>
                <a:ext uri="{FF2B5EF4-FFF2-40B4-BE49-F238E27FC236}">
                  <a16:creationId xmlns:a16="http://schemas.microsoft.com/office/drawing/2014/main" id="{FC72CE12-3E63-4887-B6FF-D188A593C6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0751" y="4859789"/>
              <a:ext cx="677214" cy="680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D9DE195-C59E-4A74-8C69-60A1F28B48E8}"/>
              </a:ext>
            </a:extLst>
          </p:cNvPr>
          <p:cNvGrpSpPr/>
          <p:nvPr/>
        </p:nvGrpSpPr>
        <p:grpSpPr>
          <a:xfrm>
            <a:off x="559579" y="4629560"/>
            <a:ext cx="1313636" cy="936000"/>
            <a:chOff x="16656763" y="1628775"/>
            <a:chExt cx="1313636" cy="93600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4140899-0C79-4804-8A98-6E62FB3AB5A3}"/>
                </a:ext>
              </a:extLst>
            </p:cNvPr>
            <p:cNvSpPr/>
            <p:nvPr/>
          </p:nvSpPr>
          <p:spPr>
            <a:xfrm>
              <a:off x="16656763" y="1628775"/>
              <a:ext cx="1313636" cy="936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 anchorCtr="1"/>
            <a:lstStyle/>
            <a:p>
              <a:pPr algn="ctr"/>
              <a:endParaRPr lang="en-GB" sz="1200" err="1">
                <a:solidFill>
                  <a:schemeClr val="bg1"/>
                </a:solidFill>
              </a:endParaRP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F579182-54D4-4400-AD59-DC0F73F499F5}"/>
                </a:ext>
              </a:extLst>
            </p:cNvPr>
            <p:cNvCxnSpPr/>
            <p:nvPr/>
          </p:nvCxnSpPr>
          <p:spPr>
            <a:xfrm>
              <a:off x="16656763" y="2564775"/>
              <a:ext cx="1313636" cy="0"/>
            </a:xfrm>
            <a:prstGeom prst="line">
              <a:avLst/>
            </a:prstGeom>
            <a:ln w="381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AC6441C-D464-46EA-85F6-434B18D1DE60}"/>
              </a:ext>
            </a:extLst>
          </p:cNvPr>
          <p:cNvGrpSpPr/>
          <p:nvPr/>
        </p:nvGrpSpPr>
        <p:grpSpPr>
          <a:xfrm>
            <a:off x="8491266" y="3442831"/>
            <a:ext cx="1313636" cy="936000"/>
            <a:chOff x="19500037" y="3743838"/>
            <a:chExt cx="1313636" cy="936000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7C3C48B3-464F-4BB2-B467-DF0A0E93CA9A}"/>
                </a:ext>
              </a:extLst>
            </p:cNvPr>
            <p:cNvSpPr/>
            <p:nvPr/>
          </p:nvSpPr>
          <p:spPr>
            <a:xfrm>
              <a:off x="19500037" y="3743838"/>
              <a:ext cx="1313636" cy="936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 anchorCtr="1"/>
            <a:lstStyle/>
            <a:p>
              <a:pPr algn="ctr"/>
              <a:endParaRPr lang="en-GB" sz="1200" err="1">
                <a:solidFill>
                  <a:schemeClr val="bg1"/>
                </a:solidFill>
              </a:endParaRP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23E9F74-C245-488C-A9CD-6A0E8914B12F}"/>
                </a:ext>
              </a:extLst>
            </p:cNvPr>
            <p:cNvCxnSpPr/>
            <p:nvPr/>
          </p:nvCxnSpPr>
          <p:spPr>
            <a:xfrm>
              <a:off x="19500037" y="4679838"/>
              <a:ext cx="1313636" cy="0"/>
            </a:xfrm>
            <a:prstGeom prst="line">
              <a:avLst/>
            </a:prstGeom>
            <a:ln w="381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9655AD5-8D4F-4FD9-A600-BC2C0907C9CE}"/>
              </a:ext>
            </a:extLst>
          </p:cNvPr>
          <p:cNvGrpSpPr/>
          <p:nvPr/>
        </p:nvGrpSpPr>
        <p:grpSpPr>
          <a:xfrm>
            <a:off x="3745791" y="4613759"/>
            <a:ext cx="1313636" cy="936000"/>
            <a:chOff x="2169831" y="4613759"/>
            <a:chExt cx="1313636" cy="936000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46B01B71-864C-4D3D-A7AE-DC5C3A315799}"/>
                </a:ext>
              </a:extLst>
            </p:cNvPr>
            <p:cNvGrpSpPr/>
            <p:nvPr/>
          </p:nvGrpSpPr>
          <p:grpSpPr>
            <a:xfrm>
              <a:off x="2169831" y="4613759"/>
              <a:ext cx="1313636" cy="936000"/>
              <a:chOff x="19500037" y="3743838"/>
              <a:chExt cx="1313636" cy="936000"/>
            </a:xfrm>
          </p:grpSpPr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7EF24F10-7B4F-488E-8571-731DBCC6A323}"/>
                  </a:ext>
                </a:extLst>
              </p:cNvPr>
              <p:cNvSpPr/>
              <p:nvPr/>
            </p:nvSpPr>
            <p:spPr>
              <a:xfrm>
                <a:off x="19500037" y="3743838"/>
                <a:ext cx="1313636" cy="936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 anchorCtr="1"/>
              <a:lstStyle/>
              <a:p>
                <a:pPr algn="ctr"/>
                <a:endParaRPr lang="en-GB" sz="1200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D797A9A0-3F76-40B2-8F24-D7842378E338}"/>
                  </a:ext>
                </a:extLst>
              </p:cNvPr>
              <p:cNvCxnSpPr/>
              <p:nvPr/>
            </p:nvCxnSpPr>
            <p:spPr>
              <a:xfrm>
                <a:off x="19500037" y="4679838"/>
                <a:ext cx="1313636" cy="0"/>
              </a:xfrm>
              <a:prstGeom prst="line">
                <a:avLst/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8" name="Picture 6" descr="Golden Nest Pancake &amp; Cafe Home">
              <a:extLst>
                <a:ext uri="{FF2B5EF4-FFF2-40B4-BE49-F238E27FC236}">
                  <a16:creationId xmlns:a16="http://schemas.microsoft.com/office/drawing/2014/main" id="{DE1F4987-3824-47D2-9943-EEC58D3BBD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758" y="4985583"/>
              <a:ext cx="1122057" cy="192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485221-565D-4711-B423-2F9C52560401}"/>
              </a:ext>
            </a:extLst>
          </p:cNvPr>
          <p:cNvGrpSpPr/>
          <p:nvPr/>
        </p:nvGrpSpPr>
        <p:grpSpPr>
          <a:xfrm>
            <a:off x="5322229" y="4611573"/>
            <a:ext cx="1313636" cy="936000"/>
            <a:chOff x="3746269" y="4611573"/>
            <a:chExt cx="1313636" cy="936000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9D9DDD66-217B-433C-AE61-4E6348A262D4}"/>
                </a:ext>
              </a:extLst>
            </p:cNvPr>
            <p:cNvGrpSpPr/>
            <p:nvPr/>
          </p:nvGrpSpPr>
          <p:grpSpPr>
            <a:xfrm>
              <a:off x="3746269" y="4611573"/>
              <a:ext cx="1313636" cy="936000"/>
              <a:chOff x="19500037" y="4801368"/>
              <a:chExt cx="1313636" cy="936000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EA155800-54F3-41AC-A85D-CCA6969ADB17}"/>
                  </a:ext>
                </a:extLst>
              </p:cNvPr>
              <p:cNvSpPr/>
              <p:nvPr/>
            </p:nvSpPr>
            <p:spPr>
              <a:xfrm>
                <a:off x="19500037" y="4801368"/>
                <a:ext cx="1313636" cy="936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 anchorCtr="1"/>
              <a:lstStyle/>
              <a:p>
                <a:pPr algn="ctr"/>
                <a:endParaRPr lang="en-GB" sz="12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E425E6D7-573B-48EE-93AA-788DE20CD831}"/>
                  </a:ext>
                </a:extLst>
              </p:cNvPr>
              <p:cNvCxnSpPr/>
              <p:nvPr/>
            </p:nvCxnSpPr>
            <p:spPr>
              <a:xfrm>
                <a:off x="19500037" y="5737368"/>
                <a:ext cx="1313636" cy="0"/>
              </a:xfrm>
              <a:prstGeom prst="line">
                <a:avLst/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9" name="Picture 8" descr="&lt;?php include('seotitle.php'); ?&gt;">
              <a:extLst>
                <a:ext uri="{FF2B5EF4-FFF2-40B4-BE49-F238E27FC236}">
                  <a16:creationId xmlns:a16="http://schemas.microsoft.com/office/drawing/2014/main" id="{B6631FF0-4E67-4A60-A6C3-08985F6ADC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1945" y="4789459"/>
              <a:ext cx="1083909" cy="588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7FD33A8-F198-4294-BABA-60EB53FC6F62}"/>
              </a:ext>
            </a:extLst>
          </p:cNvPr>
          <p:cNvGrpSpPr/>
          <p:nvPr/>
        </p:nvGrpSpPr>
        <p:grpSpPr>
          <a:xfrm>
            <a:off x="10103368" y="4611573"/>
            <a:ext cx="1313636" cy="936000"/>
            <a:chOff x="8611433" y="4631263"/>
            <a:chExt cx="1313636" cy="93600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59A2178-CFAE-4252-9D0A-39290BFA5AC8}"/>
                </a:ext>
              </a:extLst>
            </p:cNvPr>
            <p:cNvGrpSpPr/>
            <p:nvPr/>
          </p:nvGrpSpPr>
          <p:grpSpPr>
            <a:xfrm>
              <a:off x="8611433" y="4631263"/>
              <a:ext cx="1313636" cy="936000"/>
              <a:chOff x="16656763" y="3743838"/>
              <a:chExt cx="1313636" cy="936000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B432E2E-5911-4CFA-AAA6-CD2CEB0FA93F}"/>
                  </a:ext>
                </a:extLst>
              </p:cNvPr>
              <p:cNvSpPr/>
              <p:nvPr/>
            </p:nvSpPr>
            <p:spPr>
              <a:xfrm>
                <a:off x="16656763" y="3743838"/>
                <a:ext cx="1313636" cy="936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 anchorCtr="1"/>
              <a:lstStyle/>
              <a:p>
                <a:pPr algn="ctr"/>
                <a:endParaRPr lang="en-GB" sz="1200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B171B80-07BF-4B5E-A494-7CADF30DC288}"/>
                  </a:ext>
                </a:extLst>
              </p:cNvPr>
              <p:cNvCxnSpPr/>
              <p:nvPr/>
            </p:nvCxnSpPr>
            <p:spPr>
              <a:xfrm>
                <a:off x="16656763" y="4679838"/>
                <a:ext cx="1313636" cy="0"/>
              </a:xfrm>
              <a:prstGeom prst="line">
                <a:avLst/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8" name="Picture 12" descr="Froedtert Health Radiologic Technologist Salaries | Glassdoor">
              <a:extLst>
                <a:ext uri="{FF2B5EF4-FFF2-40B4-BE49-F238E27FC236}">
                  <a16:creationId xmlns:a16="http://schemas.microsoft.com/office/drawing/2014/main" id="{D1DE3E3E-9683-47BF-B792-04CDC08CC8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36" b="35000"/>
            <a:stretch/>
          </p:blipFill>
          <p:spPr bwMode="auto">
            <a:xfrm>
              <a:off x="8688936" y="4933988"/>
              <a:ext cx="1158630" cy="368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D7B036D9-06EF-418B-A6A9-62B5C2FC897D}"/>
              </a:ext>
            </a:extLst>
          </p:cNvPr>
          <p:cNvGrpSpPr/>
          <p:nvPr/>
        </p:nvGrpSpPr>
        <p:grpSpPr>
          <a:xfrm>
            <a:off x="10076936" y="3452246"/>
            <a:ext cx="1313636" cy="936000"/>
            <a:chOff x="19508855" y="2686307"/>
            <a:chExt cx="1313636" cy="936000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DD8CB571-8963-45F6-AEA3-F16D57326A57}"/>
                </a:ext>
              </a:extLst>
            </p:cNvPr>
            <p:cNvSpPr/>
            <p:nvPr/>
          </p:nvSpPr>
          <p:spPr>
            <a:xfrm>
              <a:off x="19508855" y="2686307"/>
              <a:ext cx="1313636" cy="936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 anchorCtr="1"/>
            <a:lstStyle/>
            <a:p>
              <a:pPr algn="ctr"/>
              <a:endParaRPr lang="en-GB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75D57482-BAE0-4830-A83B-1AA3B4C70D35}"/>
                </a:ext>
              </a:extLst>
            </p:cNvPr>
            <p:cNvCxnSpPr/>
            <p:nvPr/>
          </p:nvCxnSpPr>
          <p:spPr>
            <a:xfrm>
              <a:off x="19508855" y="3622307"/>
              <a:ext cx="1313636" cy="0"/>
            </a:xfrm>
            <a:prstGeom prst="line">
              <a:avLst/>
            </a:prstGeom>
            <a:ln w="381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C019C0D-8CF1-4D97-8CCC-BA2FA7F7FC1E}"/>
              </a:ext>
            </a:extLst>
          </p:cNvPr>
          <p:cNvGrpSpPr/>
          <p:nvPr/>
        </p:nvGrpSpPr>
        <p:grpSpPr>
          <a:xfrm>
            <a:off x="6925631" y="3452247"/>
            <a:ext cx="1313636" cy="936000"/>
            <a:chOff x="19500037" y="3743838"/>
            <a:chExt cx="1313636" cy="936000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5DE278F8-1905-4EFC-B65A-E814EEB24542}"/>
                </a:ext>
              </a:extLst>
            </p:cNvPr>
            <p:cNvSpPr/>
            <p:nvPr/>
          </p:nvSpPr>
          <p:spPr>
            <a:xfrm>
              <a:off x="19500037" y="3743838"/>
              <a:ext cx="1313636" cy="936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 anchorCtr="1"/>
            <a:lstStyle/>
            <a:p>
              <a:pPr algn="ctr"/>
              <a:endParaRPr lang="en-GB" sz="1200" err="1">
                <a:solidFill>
                  <a:schemeClr val="bg1"/>
                </a:solidFill>
              </a:endParaRPr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BBBCCCB0-7A48-4E6B-8A71-EF8873F0106C}"/>
                </a:ext>
              </a:extLst>
            </p:cNvPr>
            <p:cNvCxnSpPr/>
            <p:nvPr/>
          </p:nvCxnSpPr>
          <p:spPr>
            <a:xfrm>
              <a:off x="19500037" y="4679838"/>
              <a:ext cx="1313636" cy="0"/>
            </a:xfrm>
            <a:prstGeom prst="line">
              <a:avLst/>
            </a:prstGeom>
            <a:ln w="381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 descr="Lou Malnati's Backs Archbishop Blase J. Cupich Of Chicago In Stanley Cup  Challenge">
            <a:extLst>
              <a:ext uri="{FF2B5EF4-FFF2-40B4-BE49-F238E27FC236}">
                <a16:creationId xmlns:a16="http://schemas.microsoft.com/office/drawing/2014/main" id="{5663FD9D-2ABF-44A6-9B1F-A5C240CB8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857" y="3736154"/>
            <a:ext cx="1153028" cy="42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erzing University: Online &amp; On-Campus College Degrees">
            <a:extLst>
              <a:ext uri="{FF2B5EF4-FFF2-40B4-BE49-F238E27FC236}">
                <a16:creationId xmlns:a16="http://schemas.microsoft.com/office/drawing/2014/main" id="{527AB867-243F-4382-944B-C1146A94C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642" y="3776021"/>
            <a:ext cx="1034416" cy="3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endor Logo">
            <a:extLst>
              <a:ext uri="{FF2B5EF4-FFF2-40B4-BE49-F238E27FC236}">
                <a16:creationId xmlns:a16="http://schemas.microsoft.com/office/drawing/2014/main" id="{42220D44-E367-42AB-9104-481B3DD89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05" y="4668002"/>
            <a:ext cx="841247" cy="84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5" name="Group 114">
            <a:extLst>
              <a:ext uri="{FF2B5EF4-FFF2-40B4-BE49-F238E27FC236}">
                <a16:creationId xmlns:a16="http://schemas.microsoft.com/office/drawing/2014/main" id="{46DCFA4C-0D41-4E17-AEA2-9170851B879F}"/>
              </a:ext>
            </a:extLst>
          </p:cNvPr>
          <p:cNvGrpSpPr/>
          <p:nvPr/>
        </p:nvGrpSpPr>
        <p:grpSpPr>
          <a:xfrm>
            <a:off x="2144592" y="4624465"/>
            <a:ext cx="1313636" cy="936000"/>
            <a:chOff x="7352562" y="3442831"/>
            <a:chExt cx="1313636" cy="936000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8F37F27C-B9D4-4D2F-8AB8-4F42098D5673}"/>
                </a:ext>
              </a:extLst>
            </p:cNvPr>
            <p:cNvGrpSpPr/>
            <p:nvPr/>
          </p:nvGrpSpPr>
          <p:grpSpPr>
            <a:xfrm>
              <a:off x="7352562" y="3442831"/>
              <a:ext cx="1313636" cy="936000"/>
              <a:chOff x="19500037" y="3743838"/>
              <a:chExt cx="1313636" cy="936000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2207AEC8-276F-4D5D-86F7-500E41EBF519}"/>
                  </a:ext>
                </a:extLst>
              </p:cNvPr>
              <p:cNvSpPr/>
              <p:nvPr/>
            </p:nvSpPr>
            <p:spPr>
              <a:xfrm>
                <a:off x="19500037" y="3743838"/>
                <a:ext cx="1313636" cy="936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 anchorCtr="1"/>
              <a:lstStyle/>
              <a:p>
                <a:pPr algn="ctr"/>
                <a:endParaRPr lang="en-GB" sz="1200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F08A8C72-2BB7-4DB0-9B0F-09E09CB1D6DB}"/>
                  </a:ext>
                </a:extLst>
              </p:cNvPr>
              <p:cNvCxnSpPr/>
              <p:nvPr/>
            </p:nvCxnSpPr>
            <p:spPr>
              <a:xfrm>
                <a:off x="19500037" y="4679838"/>
                <a:ext cx="1313636" cy="0"/>
              </a:xfrm>
              <a:prstGeom prst="line">
                <a:avLst/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7" name="Picture 4" descr="The Mayfair Collection">
              <a:extLst>
                <a:ext uri="{FF2B5EF4-FFF2-40B4-BE49-F238E27FC236}">
                  <a16:creationId xmlns:a16="http://schemas.microsoft.com/office/drawing/2014/main" id="{7FAFF396-A0AF-4001-8A00-E5783A5DEE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2921" y="3841335"/>
              <a:ext cx="1232917" cy="160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7DB64B9-FFA0-4EC0-AE44-272A953AC138}"/>
              </a:ext>
            </a:extLst>
          </p:cNvPr>
          <p:cNvGrpSpPr/>
          <p:nvPr/>
        </p:nvGrpSpPr>
        <p:grpSpPr>
          <a:xfrm>
            <a:off x="6920290" y="4613759"/>
            <a:ext cx="1313638" cy="936000"/>
            <a:chOff x="5344330" y="4613759"/>
            <a:chExt cx="1313638" cy="936000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7ED87D73-0901-46DB-A6AA-31A44002E34F}"/>
                </a:ext>
              </a:extLst>
            </p:cNvPr>
            <p:cNvGrpSpPr/>
            <p:nvPr/>
          </p:nvGrpSpPr>
          <p:grpSpPr>
            <a:xfrm>
              <a:off x="5344330" y="4613759"/>
              <a:ext cx="1313638" cy="936000"/>
              <a:chOff x="4625997" y="1628775"/>
              <a:chExt cx="1313636" cy="936000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FF58ADF1-BCDF-4D99-8851-C861002A2208}"/>
                  </a:ext>
                </a:extLst>
              </p:cNvPr>
              <p:cNvSpPr/>
              <p:nvPr/>
            </p:nvSpPr>
            <p:spPr>
              <a:xfrm>
                <a:off x="4625997" y="1628775"/>
                <a:ext cx="1313636" cy="936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 anchorCtr="1"/>
              <a:lstStyle/>
              <a:p>
                <a:pPr algn="ctr"/>
                <a:endParaRPr lang="en-GB" sz="1200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E49A99EE-7BBF-4633-A1DA-249B2DF8A874}"/>
                  </a:ext>
                </a:extLst>
              </p:cNvPr>
              <p:cNvCxnSpPr/>
              <p:nvPr/>
            </p:nvCxnSpPr>
            <p:spPr>
              <a:xfrm>
                <a:off x="4625997" y="2564775"/>
                <a:ext cx="1313636" cy="0"/>
              </a:xfrm>
              <a:prstGeom prst="line">
                <a:avLst/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34" name="Picture 10" descr="Serendipity Labs Logo Tagline Registered Trademark">
              <a:extLst>
                <a:ext uri="{FF2B5EF4-FFF2-40B4-BE49-F238E27FC236}">
                  <a16:creationId xmlns:a16="http://schemas.microsoft.com/office/drawing/2014/main" id="{191B30C0-CB02-4189-BE96-2EE03B9742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8286" y="4906167"/>
              <a:ext cx="1187622" cy="315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4" name="Picture 10" descr="Wimmer Communities">
            <a:extLst>
              <a:ext uri="{FF2B5EF4-FFF2-40B4-BE49-F238E27FC236}">
                <a16:creationId xmlns:a16="http://schemas.microsoft.com/office/drawing/2014/main" id="{3EE9110E-9CA0-4B88-B623-47A40C82A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596" y="3536894"/>
            <a:ext cx="782048" cy="70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102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C4EAD07-F04F-4639-B21E-EE17420834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8692309"/>
              </p:ext>
            </p:extLst>
          </p:nvPr>
        </p:nvGraphicFramePr>
        <p:xfrm>
          <a:off x="1140276" y="1859224"/>
          <a:ext cx="10166377" cy="1238248"/>
        </p:xfrm>
        <a:graphic>
          <a:graphicData uri="http://schemas.openxmlformats.org/drawingml/2006/table">
            <a:tbl>
              <a:tblPr firstRow="1" firstCol="1" bandRow="1"/>
              <a:tblGrid>
                <a:gridCol w="2979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386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85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3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Gotham Medium" pitchFamily="50" charset="0"/>
                          <a:ea typeface="Times New Roman"/>
                          <a:cs typeface="Arial"/>
                        </a:rPr>
                        <a:t>INVENTORY SF</a:t>
                      </a:r>
                    </a:p>
                  </a:txBody>
                  <a:tcPr marL="95212" marR="95212" marT="95212" marB="9521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3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Gotham Medium" pitchFamily="50" charset="0"/>
                        </a:rPr>
                        <a:t>TOTAL VACANT SF</a:t>
                      </a:r>
                      <a:endParaRPr lang="en-GB" sz="23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Gotham Medium" pitchFamily="50" charset="0"/>
                        <a:ea typeface="Times New Roman"/>
                        <a:cs typeface="Arial"/>
                      </a:endParaRPr>
                    </a:p>
                  </a:txBody>
                  <a:tcPr marL="95212" marR="95212" marT="95212" marB="9521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3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Gotham Medium" pitchFamily="50" charset="0"/>
                          <a:ea typeface="Times New Roman"/>
                          <a:cs typeface="Arial"/>
                        </a:rPr>
                        <a:t>VACANCY RATE</a:t>
                      </a:r>
                    </a:p>
                  </a:txBody>
                  <a:tcPr marL="95212" marR="95212" marT="95212" marB="9521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3400" dirty="0">
                          <a:effectLst/>
                          <a:latin typeface="Gotham Light" pitchFamily="50" charset="0"/>
                        </a:rPr>
                        <a:t>12,180,023</a:t>
                      </a:r>
                      <a:endParaRPr lang="en-GB" sz="3400" b="0" dirty="0">
                        <a:solidFill>
                          <a:schemeClr val="tx1"/>
                        </a:solidFill>
                        <a:effectLst/>
                        <a:latin typeface="Gotham Light" pitchFamily="50" charset="0"/>
                        <a:ea typeface="Times New Roman"/>
                        <a:cs typeface="Arial"/>
                      </a:endParaRPr>
                    </a:p>
                  </a:txBody>
                  <a:tcPr marL="89572" marR="89572" marT="89572" marB="8957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3400" dirty="0">
                          <a:effectLst/>
                          <a:latin typeface="Gotham Light" pitchFamily="50" charset="0"/>
                        </a:rPr>
                        <a:t>1,004,770</a:t>
                      </a:r>
                      <a:endParaRPr lang="en-GB" sz="3400" dirty="0">
                        <a:solidFill>
                          <a:schemeClr val="tx1"/>
                        </a:solidFill>
                        <a:effectLst/>
                        <a:latin typeface="Gotham Light" pitchFamily="50" charset="0"/>
                        <a:ea typeface="Times New Roman"/>
                        <a:cs typeface="Arial"/>
                      </a:endParaRPr>
                    </a:p>
                  </a:txBody>
                  <a:tcPr marL="89572" marR="89572" marT="89572" marB="8957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3400" dirty="0">
                          <a:effectLst/>
                          <a:latin typeface="Gotham Light" pitchFamily="50" charset="0"/>
                        </a:rPr>
                        <a:t>8.2%</a:t>
                      </a:r>
                      <a:endParaRPr lang="en-GB" sz="3400" dirty="0">
                        <a:solidFill>
                          <a:schemeClr val="tx1"/>
                        </a:solidFill>
                        <a:effectLst/>
                        <a:latin typeface="Gotham Light" pitchFamily="50" charset="0"/>
                        <a:ea typeface="Times New Roman"/>
                        <a:cs typeface="Arial"/>
                      </a:endParaRPr>
                    </a:p>
                  </a:txBody>
                  <a:tcPr marL="89572" marR="89572" marT="89572" marB="89572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16B386-193A-4850-994F-FDE9AE97DC74}"/>
              </a:ext>
            </a:extLst>
          </p:cNvPr>
          <p:cNvCxnSpPr>
            <a:cxnSpLocks/>
          </p:cNvCxnSpPr>
          <p:nvPr/>
        </p:nvCxnSpPr>
        <p:spPr>
          <a:xfrm>
            <a:off x="1534030" y="2414467"/>
            <a:ext cx="2200475" cy="0"/>
          </a:xfrm>
          <a:prstGeom prst="line">
            <a:avLst/>
          </a:prstGeom>
          <a:ln w="28575">
            <a:solidFill>
              <a:srgbClr val="0091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AA201F4-0F7B-43D9-AD5C-08F64C8B31E1}"/>
              </a:ext>
            </a:extLst>
          </p:cNvPr>
          <p:cNvCxnSpPr>
            <a:cxnSpLocks/>
          </p:cNvCxnSpPr>
          <p:nvPr/>
        </p:nvCxnSpPr>
        <p:spPr>
          <a:xfrm>
            <a:off x="4701133" y="2414467"/>
            <a:ext cx="2801816" cy="6664"/>
          </a:xfrm>
          <a:prstGeom prst="line">
            <a:avLst/>
          </a:prstGeom>
          <a:ln w="28575">
            <a:solidFill>
              <a:srgbClr val="0091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DA3EC44-8F7F-4514-AEF2-D040EE3E5DD1}"/>
              </a:ext>
            </a:extLst>
          </p:cNvPr>
          <p:cNvCxnSpPr>
            <a:cxnSpLocks/>
          </p:cNvCxnSpPr>
          <p:nvPr/>
        </p:nvCxnSpPr>
        <p:spPr>
          <a:xfrm flipV="1">
            <a:off x="8466290" y="2414467"/>
            <a:ext cx="2459797" cy="6664"/>
          </a:xfrm>
          <a:prstGeom prst="line">
            <a:avLst/>
          </a:prstGeom>
          <a:ln w="28575">
            <a:solidFill>
              <a:srgbClr val="0091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A18A1AFA-F4D6-4383-9AA4-33C2864FBED0}"/>
              </a:ext>
            </a:extLst>
          </p:cNvPr>
          <p:cNvSpPr txBox="1">
            <a:spLocks/>
          </p:cNvSpPr>
          <p:nvPr/>
        </p:nvSpPr>
        <p:spPr>
          <a:xfrm>
            <a:off x="368041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Gotham Bold" pitchFamily="50" charset="0"/>
              </a:rPr>
              <a:t>South Retail Market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C75F71D-B678-4F71-8C08-6BFFB52B4E09}"/>
              </a:ext>
            </a:extLst>
          </p:cNvPr>
          <p:cNvGrpSpPr/>
          <p:nvPr/>
        </p:nvGrpSpPr>
        <p:grpSpPr>
          <a:xfrm>
            <a:off x="3077687" y="3414746"/>
            <a:ext cx="1313636" cy="936000"/>
            <a:chOff x="361091" y="1628775"/>
            <a:chExt cx="1313636" cy="936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F32E74C-8402-487A-A746-293B85FEDFB3}"/>
                </a:ext>
              </a:extLst>
            </p:cNvPr>
            <p:cNvSpPr/>
            <p:nvPr/>
          </p:nvSpPr>
          <p:spPr>
            <a:xfrm>
              <a:off x="361091" y="1628775"/>
              <a:ext cx="1313636" cy="936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 anchorCtr="1"/>
            <a:lstStyle/>
            <a:p>
              <a:pPr algn="ctr"/>
              <a:endParaRPr lang="en-GB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2EE1135-4848-4C03-9905-4C83872D218C}"/>
                </a:ext>
              </a:extLst>
            </p:cNvPr>
            <p:cNvCxnSpPr/>
            <p:nvPr/>
          </p:nvCxnSpPr>
          <p:spPr>
            <a:xfrm>
              <a:off x="361091" y="2564775"/>
              <a:ext cx="1313636" cy="0"/>
            </a:xfrm>
            <a:prstGeom prst="line">
              <a:avLst/>
            </a:prstGeom>
            <a:ln w="381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C65D61B-A0C4-4DC1-87AA-06399ED67F2C}"/>
              </a:ext>
            </a:extLst>
          </p:cNvPr>
          <p:cNvGrpSpPr/>
          <p:nvPr/>
        </p:nvGrpSpPr>
        <p:grpSpPr>
          <a:xfrm>
            <a:off x="6299965" y="3440876"/>
            <a:ext cx="1313636" cy="936000"/>
            <a:chOff x="19508855" y="2686307"/>
            <a:chExt cx="1313636" cy="9360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95961AB-BCF3-4363-BC6C-A66FAC28AE58}"/>
                </a:ext>
              </a:extLst>
            </p:cNvPr>
            <p:cNvSpPr/>
            <p:nvPr/>
          </p:nvSpPr>
          <p:spPr>
            <a:xfrm>
              <a:off x="19508855" y="2686307"/>
              <a:ext cx="1313636" cy="936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 anchorCtr="1"/>
            <a:lstStyle/>
            <a:p>
              <a:pPr algn="ctr"/>
              <a:endParaRPr lang="en-GB" sz="1200" err="1">
                <a:solidFill>
                  <a:schemeClr val="bg1"/>
                </a:solidFill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38C26B7-D304-4002-9CBC-AADBEA378655}"/>
                </a:ext>
              </a:extLst>
            </p:cNvPr>
            <p:cNvCxnSpPr/>
            <p:nvPr/>
          </p:nvCxnSpPr>
          <p:spPr>
            <a:xfrm>
              <a:off x="19508855" y="3622307"/>
              <a:ext cx="1313636" cy="0"/>
            </a:xfrm>
            <a:prstGeom prst="line">
              <a:avLst/>
            </a:prstGeom>
            <a:ln w="381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EDB8E55-17BF-4FB7-A328-76E726E34EA4}"/>
              </a:ext>
            </a:extLst>
          </p:cNvPr>
          <p:cNvGrpSpPr/>
          <p:nvPr/>
        </p:nvGrpSpPr>
        <p:grpSpPr>
          <a:xfrm>
            <a:off x="4688977" y="3414746"/>
            <a:ext cx="1313636" cy="936000"/>
            <a:chOff x="19500037" y="1628775"/>
            <a:chExt cx="1313636" cy="93600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3B45459-B6F4-44FD-A3EB-F4B66DE699CB}"/>
                </a:ext>
              </a:extLst>
            </p:cNvPr>
            <p:cNvSpPr/>
            <p:nvPr/>
          </p:nvSpPr>
          <p:spPr>
            <a:xfrm>
              <a:off x="19500037" y="1628775"/>
              <a:ext cx="1313636" cy="936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 anchorCtr="1"/>
            <a:lstStyle/>
            <a:p>
              <a:pPr algn="ctr"/>
              <a:endParaRPr lang="en-GB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CFE3D80-F440-4171-BF27-68A4585073EA}"/>
                </a:ext>
              </a:extLst>
            </p:cNvPr>
            <p:cNvCxnSpPr/>
            <p:nvPr/>
          </p:nvCxnSpPr>
          <p:spPr>
            <a:xfrm>
              <a:off x="19500037" y="2564775"/>
              <a:ext cx="1313636" cy="0"/>
            </a:xfrm>
            <a:prstGeom prst="line">
              <a:avLst/>
            </a:prstGeom>
            <a:ln w="381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0D05241-751B-4126-AF9E-685B1FA98DEC}"/>
              </a:ext>
            </a:extLst>
          </p:cNvPr>
          <p:cNvGrpSpPr/>
          <p:nvPr/>
        </p:nvGrpSpPr>
        <p:grpSpPr>
          <a:xfrm>
            <a:off x="7910953" y="3440876"/>
            <a:ext cx="1313636" cy="936000"/>
            <a:chOff x="16656763" y="1628775"/>
            <a:chExt cx="1313636" cy="93600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2F67E8C-CA82-434A-92C7-EF4A95775CE7}"/>
                </a:ext>
              </a:extLst>
            </p:cNvPr>
            <p:cNvSpPr/>
            <p:nvPr/>
          </p:nvSpPr>
          <p:spPr>
            <a:xfrm>
              <a:off x="16656763" y="1628775"/>
              <a:ext cx="1313636" cy="936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 anchorCtr="1"/>
            <a:lstStyle/>
            <a:p>
              <a:pPr algn="ctr"/>
              <a:endParaRPr lang="en-GB" sz="1200" err="1">
                <a:solidFill>
                  <a:schemeClr val="bg1"/>
                </a:solidFill>
              </a:endParaRP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8BCF681-A95C-4AA6-B124-52DB418E87A4}"/>
                </a:ext>
              </a:extLst>
            </p:cNvPr>
            <p:cNvCxnSpPr/>
            <p:nvPr/>
          </p:nvCxnSpPr>
          <p:spPr>
            <a:xfrm>
              <a:off x="16656763" y="2564775"/>
              <a:ext cx="1313636" cy="0"/>
            </a:xfrm>
            <a:prstGeom prst="line">
              <a:avLst/>
            </a:prstGeom>
            <a:ln w="381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2" name="Picture 4" descr="Logo">
            <a:extLst>
              <a:ext uri="{FF2B5EF4-FFF2-40B4-BE49-F238E27FC236}">
                <a16:creationId xmlns:a16="http://schemas.microsoft.com/office/drawing/2014/main" id="{FE92737E-11CA-4CE6-A427-B08328F2B1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" t="18378" r="1579" b="6637"/>
          <a:stretch/>
        </p:blipFill>
        <p:spPr bwMode="auto">
          <a:xfrm>
            <a:off x="6334826" y="3769268"/>
            <a:ext cx="1237417" cy="29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91DD160-250F-4B63-BC44-C61B403FE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956" y="3543861"/>
            <a:ext cx="721941" cy="72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Freeform 7">
            <a:extLst>
              <a:ext uri="{FF2B5EF4-FFF2-40B4-BE49-F238E27FC236}">
                <a16:creationId xmlns:a16="http://schemas.microsoft.com/office/drawing/2014/main" id="{35465EA5-CE4A-444A-85F3-6D190498EDF5}"/>
              </a:ext>
            </a:extLst>
          </p:cNvPr>
          <p:cNvSpPr>
            <a:spLocks/>
          </p:cNvSpPr>
          <p:nvPr/>
        </p:nvSpPr>
        <p:spPr bwMode="auto">
          <a:xfrm>
            <a:off x="9303732" y="0"/>
            <a:ext cx="2947573" cy="2292921"/>
          </a:xfrm>
          <a:custGeom>
            <a:avLst/>
            <a:gdLst>
              <a:gd name="T0" fmla="*/ 2041 w 2041"/>
              <a:gd name="T1" fmla="*/ 1541 h 1541"/>
              <a:gd name="T2" fmla="*/ 0 w 2041"/>
              <a:gd name="T3" fmla="*/ 0 h 1541"/>
              <a:gd name="T4" fmla="*/ 2041 w 2041"/>
              <a:gd name="T5" fmla="*/ 0 h 1541"/>
              <a:gd name="T6" fmla="*/ 2041 w 2041"/>
              <a:gd name="T7" fmla="*/ 1541 h 1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41" h="1541">
                <a:moveTo>
                  <a:pt x="2041" y="1541"/>
                </a:moveTo>
                <a:lnTo>
                  <a:pt x="0" y="0"/>
                </a:lnTo>
                <a:lnTo>
                  <a:pt x="2041" y="0"/>
                </a:lnTo>
                <a:lnTo>
                  <a:pt x="2041" y="1541"/>
                </a:lnTo>
                <a:close/>
              </a:path>
            </a:pathLst>
          </a:custGeom>
          <a:solidFill>
            <a:schemeClr val="bg2">
              <a:alpha val="75000"/>
            </a:scheme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379D1E6-5DC8-4E2B-80FF-AE5CC1C9E46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5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007" y="874969"/>
            <a:ext cx="2545396" cy="4982210"/>
          </a:xfrm>
          <a:prstGeom prst="rect">
            <a:avLst/>
          </a:prstGeom>
          <a:ln>
            <a:noFill/>
          </a:ln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4E95732-7A7A-4096-80A6-5070CD89621A}"/>
              </a:ext>
            </a:extLst>
          </p:cNvPr>
          <p:cNvGrpSpPr/>
          <p:nvPr/>
        </p:nvGrpSpPr>
        <p:grpSpPr>
          <a:xfrm>
            <a:off x="4691361" y="4630034"/>
            <a:ext cx="1313636" cy="936000"/>
            <a:chOff x="16656763" y="3743838"/>
            <a:chExt cx="1313636" cy="93600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6CF5BEA-1762-44E9-BF63-9C5CC0027909}"/>
                </a:ext>
              </a:extLst>
            </p:cNvPr>
            <p:cNvSpPr/>
            <p:nvPr/>
          </p:nvSpPr>
          <p:spPr>
            <a:xfrm>
              <a:off x="16656763" y="3743838"/>
              <a:ext cx="1313636" cy="936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 anchorCtr="1"/>
            <a:lstStyle/>
            <a:p>
              <a:pPr algn="ctr"/>
              <a:endParaRPr lang="en-GB" sz="1200" err="1">
                <a:solidFill>
                  <a:schemeClr val="bg1"/>
                </a:solidFill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CADAB1D-E548-4082-9325-B6FA9A1445BC}"/>
                </a:ext>
              </a:extLst>
            </p:cNvPr>
            <p:cNvCxnSpPr/>
            <p:nvPr/>
          </p:nvCxnSpPr>
          <p:spPr>
            <a:xfrm>
              <a:off x="16656763" y="4679838"/>
              <a:ext cx="1313636" cy="0"/>
            </a:xfrm>
            <a:prstGeom prst="line">
              <a:avLst/>
            </a:prstGeom>
            <a:ln w="381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6A915B2-9346-4EA0-963B-6BE7148387AC}"/>
              </a:ext>
            </a:extLst>
          </p:cNvPr>
          <p:cNvGrpSpPr/>
          <p:nvPr/>
        </p:nvGrpSpPr>
        <p:grpSpPr>
          <a:xfrm>
            <a:off x="6305235" y="4630034"/>
            <a:ext cx="1313636" cy="936000"/>
            <a:chOff x="16656763" y="4801368"/>
            <a:chExt cx="1313636" cy="93600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B8E8F18-B68A-41FA-ADC1-565EFA030FF1}"/>
                </a:ext>
              </a:extLst>
            </p:cNvPr>
            <p:cNvSpPr/>
            <p:nvPr/>
          </p:nvSpPr>
          <p:spPr>
            <a:xfrm>
              <a:off x="16656763" y="4801368"/>
              <a:ext cx="1313636" cy="936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 anchorCtr="1"/>
            <a:lstStyle/>
            <a:p>
              <a:pPr algn="ctr"/>
              <a:endParaRPr lang="en-GB" sz="1200" err="1">
                <a:solidFill>
                  <a:schemeClr val="bg1"/>
                </a:solidFill>
              </a:endParaRP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66E80C8-42FA-4E9D-8BA0-23E87D97EDAA}"/>
                </a:ext>
              </a:extLst>
            </p:cNvPr>
            <p:cNvCxnSpPr/>
            <p:nvPr/>
          </p:nvCxnSpPr>
          <p:spPr>
            <a:xfrm>
              <a:off x="16656763" y="5737368"/>
              <a:ext cx="1313636" cy="0"/>
            </a:xfrm>
            <a:prstGeom prst="line">
              <a:avLst/>
            </a:prstGeom>
            <a:ln w="381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39FFD9D-DB5F-480F-8545-EA90385B072B}"/>
              </a:ext>
            </a:extLst>
          </p:cNvPr>
          <p:cNvGrpSpPr/>
          <p:nvPr/>
        </p:nvGrpSpPr>
        <p:grpSpPr>
          <a:xfrm>
            <a:off x="7919109" y="4630034"/>
            <a:ext cx="1313636" cy="936000"/>
            <a:chOff x="1760725" y="2686304"/>
            <a:chExt cx="1313636" cy="93600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FFF8B1B-AF0D-46B6-A95B-5CD8B30B1D34}"/>
                </a:ext>
              </a:extLst>
            </p:cNvPr>
            <p:cNvSpPr/>
            <p:nvPr/>
          </p:nvSpPr>
          <p:spPr>
            <a:xfrm>
              <a:off x="1760725" y="2686304"/>
              <a:ext cx="1313636" cy="9360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 anchorCtr="1"/>
            <a:lstStyle/>
            <a:p>
              <a:pPr algn="ctr"/>
              <a:endParaRPr lang="en-GB" sz="1200" err="1">
                <a:solidFill>
                  <a:schemeClr val="bg1"/>
                </a:solidFill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E3B5803-5B7F-4DCE-8510-17795D8C8AD2}"/>
                </a:ext>
              </a:extLst>
            </p:cNvPr>
            <p:cNvCxnSpPr/>
            <p:nvPr/>
          </p:nvCxnSpPr>
          <p:spPr>
            <a:xfrm>
              <a:off x="1760725" y="3622304"/>
              <a:ext cx="1313636" cy="0"/>
            </a:xfrm>
            <a:prstGeom prst="line">
              <a:avLst/>
            </a:prstGeom>
            <a:ln w="381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8" name="Picture 10" descr="Summit Credit Union | Bank | Financial Institution - New Berlin Chamber of  Commerce and Visitors Bureau, WI">
            <a:extLst>
              <a:ext uri="{FF2B5EF4-FFF2-40B4-BE49-F238E27FC236}">
                <a16:creationId xmlns:a16="http://schemas.microsoft.com/office/drawing/2014/main" id="{CBD6726D-9EDF-415A-A80F-18DA2AF73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081" y="4805350"/>
            <a:ext cx="1108906" cy="46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9CB4AF-799E-4F7B-B1FB-F3EB2CC0082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953" t="1059" r="4561" b="888"/>
          <a:stretch/>
        </p:blipFill>
        <p:spPr>
          <a:xfrm>
            <a:off x="4719290" y="4661402"/>
            <a:ext cx="1262124" cy="874848"/>
          </a:xfrm>
          <a:prstGeom prst="rect">
            <a:avLst/>
          </a:prstGeom>
        </p:spPr>
      </p:pic>
      <p:pic>
        <p:nvPicPr>
          <p:cNvPr id="2056" name="Picture 8" descr="Burger King - Wikipedia">
            <a:extLst>
              <a:ext uri="{FF2B5EF4-FFF2-40B4-BE49-F238E27FC236}">
                <a16:creationId xmlns:a16="http://schemas.microsoft.com/office/drawing/2014/main" id="{4EDDD7BE-C038-4C10-92D3-928D65BEA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658" y="4749638"/>
            <a:ext cx="652526" cy="65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Boston Store - The modern department store">
            <a:extLst>
              <a:ext uri="{FF2B5EF4-FFF2-40B4-BE49-F238E27FC236}">
                <a16:creationId xmlns:a16="http://schemas.microsoft.com/office/drawing/2014/main" id="{A9B0F121-CDF7-4772-938A-B7157F1072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12" b="14707"/>
          <a:stretch/>
        </p:blipFill>
        <p:spPr bwMode="auto">
          <a:xfrm>
            <a:off x="3245735" y="3721490"/>
            <a:ext cx="1026638" cy="28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Recipes | Festival Foods">
            <a:extLst>
              <a:ext uri="{FF2B5EF4-FFF2-40B4-BE49-F238E27FC236}">
                <a16:creationId xmlns:a16="http://schemas.microsoft.com/office/drawing/2014/main" id="{97D6E6B1-68A9-49B3-9D19-2A8B2D9E15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6" r="10868"/>
          <a:stretch/>
        </p:blipFill>
        <p:spPr bwMode="auto">
          <a:xfrm>
            <a:off x="4849912" y="3546154"/>
            <a:ext cx="1030710" cy="66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3E39DC-4735-4608-B18A-18669672D2A8}"/>
              </a:ext>
            </a:extLst>
          </p:cNvPr>
          <p:cNvSpPr txBox="1"/>
          <p:nvPr/>
        </p:nvSpPr>
        <p:spPr>
          <a:xfrm>
            <a:off x="4710698" y="4612384"/>
            <a:ext cx="12750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Milwaukee Yards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17BD3C-6427-49D2-B7D5-0C642E119872}"/>
              </a:ext>
            </a:extLst>
          </p:cNvPr>
          <p:cNvGrpSpPr/>
          <p:nvPr/>
        </p:nvGrpSpPr>
        <p:grpSpPr>
          <a:xfrm>
            <a:off x="3080305" y="4603904"/>
            <a:ext cx="1313636" cy="936000"/>
            <a:chOff x="3080305" y="4603904"/>
            <a:chExt cx="1313636" cy="93600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1A8BC27-9D8B-45EA-8EF2-C2891AC4B2A1}"/>
                </a:ext>
              </a:extLst>
            </p:cNvPr>
            <p:cNvGrpSpPr/>
            <p:nvPr/>
          </p:nvGrpSpPr>
          <p:grpSpPr>
            <a:xfrm>
              <a:off x="3080305" y="4603904"/>
              <a:ext cx="1313636" cy="936000"/>
              <a:chOff x="16656765" y="2686307"/>
              <a:chExt cx="1313636" cy="936000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0032BC19-71AA-44FB-91F0-98B51D1DC8B9}"/>
                  </a:ext>
                </a:extLst>
              </p:cNvPr>
              <p:cNvSpPr/>
              <p:nvPr/>
            </p:nvSpPr>
            <p:spPr>
              <a:xfrm>
                <a:off x="16656765" y="2686307"/>
                <a:ext cx="1313636" cy="936000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 anchorCtr="1"/>
              <a:lstStyle/>
              <a:p>
                <a:pPr algn="ctr"/>
                <a:endParaRPr lang="en-GB" sz="1200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62DCF511-8E43-4EF7-A22A-DB64968B9F8D}"/>
                  </a:ext>
                </a:extLst>
              </p:cNvPr>
              <p:cNvCxnSpPr/>
              <p:nvPr/>
            </p:nvCxnSpPr>
            <p:spPr>
              <a:xfrm>
                <a:off x="16656765" y="3622307"/>
                <a:ext cx="1313636" cy="0"/>
              </a:xfrm>
              <a:prstGeom prst="line">
                <a:avLst/>
              </a:prstGeom>
              <a:ln w="381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1" name="Picture 12" descr="Froedtert Health Radiologic Technologist Salaries | Glassdoor">
              <a:extLst>
                <a:ext uri="{FF2B5EF4-FFF2-40B4-BE49-F238E27FC236}">
                  <a16:creationId xmlns:a16="http://schemas.microsoft.com/office/drawing/2014/main" id="{878AFC8C-4985-41FB-BEE7-E29076AA99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36" b="35000"/>
            <a:stretch/>
          </p:blipFill>
          <p:spPr bwMode="auto">
            <a:xfrm>
              <a:off x="3173924" y="4903411"/>
              <a:ext cx="1158630" cy="368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448255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clude xmlns="42953668-9a06-4881-933c-2398322db94c">true</Include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1607F72B6DB942AAA5AA3BF110AAB4" ma:contentTypeVersion="13" ma:contentTypeDescription="Create a new document." ma:contentTypeScope="" ma:versionID="3e0ab80c82d46b22fe0fa881838c4369">
  <xsd:schema xmlns:xsd="http://www.w3.org/2001/XMLSchema" xmlns:xs="http://www.w3.org/2001/XMLSchema" xmlns:p="http://schemas.microsoft.com/office/2006/metadata/properties" xmlns:ns2="80ab2375-06fc-44fd-b722-2e821c00b33a" xmlns:ns3="42953668-9a06-4881-933c-2398322db94c" targetNamespace="http://schemas.microsoft.com/office/2006/metadata/properties" ma:root="true" ma:fieldsID="270133522b0e11aa62a49ca9f8cbb052" ns2:_="" ns3:_="">
    <xsd:import namespace="80ab2375-06fc-44fd-b722-2e821c00b33a"/>
    <xsd:import namespace="42953668-9a06-4881-933c-2398322db94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Inclu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ab2375-06fc-44fd-b722-2e821c00b33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953668-9a06-4881-933c-2398322db9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Include" ma:index="20" nillable="true" ma:displayName="Include" ma:default="1" ma:format="Dropdown" ma:internalName="Includ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A62D8D-EB58-468B-B5A4-472881EA49B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920408-9A22-4BCF-A010-55202500509C}">
  <ds:schemaRefs>
    <ds:schemaRef ds:uri="http://schemas.microsoft.com/office/2006/metadata/properties"/>
    <ds:schemaRef ds:uri="http://www.w3.org/2000/xmlns/"/>
    <ds:schemaRef ds:uri="42953668-9a06-4881-933c-2398322db94c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49AD326-F0CA-4AFA-98FD-3B864118F2E2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80ab2375-06fc-44fd-b722-2e821c00b33a"/>
    <ds:schemaRef ds:uri="42953668-9a06-4881-933c-2398322db94c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3026</TotalTime>
  <Words>322</Words>
  <Application>Microsoft Office PowerPoint</Application>
  <PresentationFormat>Widescreen</PresentationFormat>
  <Paragraphs>117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Gotham Bold</vt:lpstr>
      <vt:lpstr>Gotham Book</vt:lpstr>
      <vt:lpstr>Gotham Light</vt:lpstr>
      <vt:lpstr>Gotham Medium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Kelly Rodenkirk</cp:lastModifiedBy>
  <cp:revision>140</cp:revision>
  <dcterms:created xsi:type="dcterms:W3CDTF">2020-12-01T17:35:08Z</dcterms:created>
  <dcterms:modified xsi:type="dcterms:W3CDTF">2020-12-09T13:39:18Z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0x010100EF1607F72B6DB942AAA5AA3BF110AAB4</vt:lpwstr>
  </property>
</Properties>
</file>